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858" r:id="rId5"/>
    <p:sldId id="859" r:id="rId6"/>
    <p:sldId id="860" r:id="rId7"/>
    <p:sldId id="861" r:id="rId8"/>
    <p:sldId id="868" r:id="rId9"/>
    <p:sldId id="866" r:id="rId10"/>
    <p:sldId id="867" r:id="rId11"/>
    <p:sldId id="863" r:id="rId12"/>
    <p:sldId id="864" r:id="rId13"/>
  </p:sldIdLst>
  <p:sldSz cx="9144000" cy="6858000" type="screen4x3"/>
  <p:notesSz cx="6797675" cy="9926638"/>
  <p:embeddedFontLst>
    <p:embeddedFont>
      <p:font typeface="나눔바른고딕" panose="020B0600000101010101" charset="-127"/>
      <p:regular r:id="rId16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Microsoft JhengHei UI Light" panose="020B0304030504040204" pitchFamily="34" charset="-120"/>
      <p:regular r:id="rId20"/>
    </p:embeddedFont>
    <p:embeddedFont>
      <p:font typeface="HY강B" panose="020B0600000101010101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A4A3A4"/>
          </p15:clr>
        </p15:guide>
        <p15:guide id="2" orient="horz" pos="3566">
          <p15:clr>
            <a:srgbClr val="A4A3A4"/>
          </p15:clr>
        </p15:guide>
        <p15:guide id="3" orient="horz" pos="3702">
          <p15:clr>
            <a:srgbClr val="A4A3A4"/>
          </p15:clr>
        </p15:guide>
        <p15:guide id="4" pos="567">
          <p15:clr>
            <a:srgbClr val="A4A3A4"/>
          </p15:clr>
        </p15:guide>
        <p15:guide id="5" pos="2562">
          <p15:clr>
            <a:srgbClr val="A4A3A4"/>
          </p15:clr>
        </p15:guide>
        <p15:guide id="6" pos="1156">
          <p15:clr>
            <a:srgbClr val="A4A3A4"/>
          </p15:clr>
        </p15:guide>
        <p15:guide id="7" pos="2880">
          <p15:clr>
            <a:srgbClr val="A4A3A4"/>
          </p15:clr>
        </p15:guide>
        <p15:guide id="8" pos="50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0C64"/>
    <a:srgbClr val="1D1490"/>
    <a:srgbClr val="1A225A"/>
    <a:srgbClr val="7EE2E2"/>
    <a:srgbClr val="72BB61"/>
    <a:srgbClr val="4A206A"/>
    <a:srgbClr val="2A35A2"/>
    <a:srgbClr val="8BEDE8"/>
    <a:srgbClr val="4A5A4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1" autoAdjust="0"/>
    <p:restoredTop sz="94266" autoAdjust="0"/>
  </p:normalViewPr>
  <p:slideViewPr>
    <p:cSldViewPr showGuides="1">
      <p:cViewPr varScale="1">
        <p:scale>
          <a:sx n="106" d="100"/>
          <a:sy n="106" d="100"/>
        </p:scale>
        <p:origin x="1452" y="78"/>
      </p:cViewPr>
      <p:guideLst>
        <p:guide orient="horz" pos="1071"/>
        <p:guide orient="horz" pos="3566"/>
        <p:guide orient="horz" pos="3702"/>
        <p:guide pos="567"/>
        <p:guide pos="2562"/>
        <p:guide pos="1156"/>
        <p:guide pos="2880"/>
        <p:guide pos="50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5" y="1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32082-8547-4621-8CD8-765031764EC1}" type="datetimeFigureOut">
              <a:rPr lang="ko-KR" altLang="en-US" smtClean="0"/>
              <a:pPr/>
              <a:t>2016-11-27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5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A470A-E601-4457-BCCE-032F2EE537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894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1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CD4D8-47CF-4D17-AB35-487CDF2348FF}" type="datetimeFigureOut">
              <a:rPr lang="ko-KR" altLang="en-US" smtClean="0"/>
              <a:pPr/>
              <a:t>2016-11-27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2AA3-10D0-4EBB-A4CD-4BFE87A797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259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2BE35-E994-43D2-8D95-2EDB36AC42A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996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2BE35-E994-43D2-8D95-2EDB36AC42A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013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2BE35-E994-43D2-8D95-2EDB36AC42A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929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2BE35-E994-43D2-8D95-2EDB36AC42A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19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2BE35-E994-43D2-8D95-2EDB36AC42A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2BE35-E994-43D2-8D95-2EDB36AC42A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58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2BE35-E994-43D2-8D95-2EDB36AC42A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891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2BE35-E994-43D2-8D95-2EDB36AC42A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447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2BE35-E994-43D2-8D95-2EDB36AC42A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217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EMC Corporation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EEFBFE-8DD2-4722-9615-FBDA36F90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EMC Corporation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EEFBFE-8DD2-4722-9615-FBDA36F90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EMC Corporation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EEFBFE-8DD2-4722-9615-FBDA36F90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EMC Corporation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EEFBFE-8DD2-4722-9615-FBDA36F90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EMC Corporation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EEFBFE-8DD2-4722-9615-FBDA36F90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EMC Corporation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EEFBFE-8DD2-4722-9615-FBDA36F90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EMC Corporation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EEFBFE-8DD2-4722-9615-FBDA36F90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EMC Corporation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EEFBFE-8DD2-4722-9615-FBDA36F90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EMC Corporation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EEFBFE-8DD2-4722-9615-FBDA36F90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EMC Corporation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EEFBFE-8DD2-4722-9615-FBDA36F90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EMC Corporation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EEFBFE-8DD2-4722-9615-FBDA36F90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49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EMC Corporation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/>
        </p:nvSpPr>
        <p:spPr>
          <a:xfrm>
            <a:off x="179512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l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pPr algn="l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26730" y="6579489"/>
            <a:ext cx="2299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JASMIN, Android App Project 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6354376"/>
            <a:ext cx="9144000" cy="5406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/>
          <p:cNvSpPr txBox="1"/>
          <p:nvPr/>
        </p:nvSpPr>
        <p:spPr>
          <a:xfrm>
            <a:off x="5857884" y="644005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FFFF"/>
                </a:solidFill>
                <a:latin typeface="+mj-lt"/>
                <a:ea typeface="Microsoft JhengHei UI Light" panose="020B0304030504040204" pitchFamily="50" charset="-127"/>
                <a:cs typeface="Microsoft JhengHei UI Light" panose="020B0304030504040204" pitchFamily="50" charset="-127"/>
              </a:rPr>
              <a:t>Android App Project JASMIN</a:t>
            </a:r>
            <a:endParaRPr lang="ko-KR" altLang="en-US" dirty="0">
              <a:solidFill>
                <a:srgbClr val="FFFFFF"/>
              </a:solidFill>
              <a:latin typeface="+mj-lt"/>
              <a:ea typeface="Microsoft JhengHei UI Light" panose="020B0304030504040204" pitchFamily="50" charset="-127"/>
              <a:cs typeface="Microsoft JhengHei UI Light" panose="020B0304030504040204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643174" y="3579793"/>
            <a:ext cx="3908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  <a:ea typeface="Microsoft JhengHei UI Light" panose="020B0304030504040204" pitchFamily="50" charset="-127"/>
                <a:cs typeface="Microsoft JhengHei UI Light" panose="020B0304030504040204" pitchFamily="50" charset="-127"/>
              </a:rPr>
              <a:t>언제 어디서나 여러분의 </a:t>
            </a:r>
            <a:r>
              <a:rPr lang="ko-KR" altLang="en-US" sz="1400" dirty="0" err="1" smtClean="0">
                <a:solidFill>
                  <a:schemeClr val="bg2">
                    <a:lumMod val="75000"/>
                  </a:schemeClr>
                </a:solidFill>
                <a:latin typeface="+mj-lt"/>
                <a:ea typeface="Microsoft JhengHei UI Light" panose="020B0304030504040204" pitchFamily="50" charset="-127"/>
                <a:cs typeface="Microsoft JhengHei UI Light" panose="020B0304030504040204" pitchFamily="50" charset="-127"/>
              </a:rPr>
              <a:t>스터디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  <a:ea typeface="Microsoft JhengHei UI Light" panose="020B0304030504040204" pitchFamily="50" charset="-127"/>
                <a:cs typeface="Microsoft JhengHei UI Light" panose="020B0304030504040204" pitchFamily="50" charset="-127"/>
              </a:rPr>
              <a:t> 그룹을 위하여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+mj-lt"/>
              <a:ea typeface="Microsoft JhengHei UI Light" panose="020B0304030504040204" pitchFamily="50" charset="-127"/>
              <a:cs typeface="Microsoft JhengHei UI Light" panose="020B03040305040402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928662" y="2000240"/>
            <a:ext cx="737490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</a:rPr>
              <a:t>JASMIN</a:t>
            </a:r>
          </a:p>
          <a:p>
            <a:pPr algn="ctr"/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</a:rPr>
              <a:t>Study Group Management Application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+mj-lt"/>
              <a:ea typeface="나눔바른고딕" panose="020B0603020101020101" pitchFamily="50" charset="-127"/>
            </a:endParaRP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50" y="741191"/>
            <a:ext cx="1460562" cy="1956204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32" y="6389071"/>
            <a:ext cx="313822" cy="420317"/>
          </a:xfrm>
          <a:prstGeom prst="rect">
            <a:avLst/>
          </a:prstGeom>
        </p:spPr>
      </p:pic>
      <p:sp>
        <p:nvSpPr>
          <p:cNvPr id="128" name="직사각형 127"/>
          <p:cNvSpPr/>
          <p:nvPr/>
        </p:nvSpPr>
        <p:spPr>
          <a:xfrm>
            <a:off x="5857884" y="5429264"/>
            <a:ext cx="27441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rgbClr val="2E75B6"/>
                </a:solidFill>
                <a:latin typeface="+mj-lt"/>
              </a:rPr>
              <a:t>이승철</a:t>
            </a:r>
            <a:endParaRPr lang="en-US" altLang="ko-KR" sz="2000" b="1" dirty="0" smtClean="0">
              <a:solidFill>
                <a:srgbClr val="2E75B6"/>
              </a:solidFill>
              <a:latin typeface="+mj-lt"/>
            </a:endParaRPr>
          </a:p>
          <a:p>
            <a:pPr algn="r"/>
            <a:r>
              <a:rPr lang="en-US" altLang="ko-KR" sz="2000" b="1" dirty="0" smtClean="0">
                <a:solidFill>
                  <a:srgbClr val="2E75B6"/>
                </a:solidFill>
                <a:latin typeface="+mj-lt"/>
              </a:rPr>
              <a:t>010.3569.9394</a:t>
            </a:r>
            <a:endParaRPr lang="en-US" altLang="ko-KR" sz="2000" b="1" dirty="0">
              <a:solidFill>
                <a:srgbClr val="2E75B6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26730" y="6579489"/>
            <a:ext cx="2299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JASMIN, Android App Project 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6354376"/>
            <a:ext cx="9144000" cy="5406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/>
          <p:cNvSpPr txBox="1"/>
          <p:nvPr/>
        </p:nvSpPr>
        <p:spPr>
          <a:xfrm>
            <a:off x="5857884" y="644005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FFFF"/>
                </a:solidFill>
                <a:latin typeface="+mj-lt"/>
                <a:ea typeface="Microsoft JhengHei UI Light" panose="020B0304030504040204" pitchFamily="50" charset="-127"/>
                <a:cs typeface="Microsoft JhengHei UI Light" panose="020B0304030504040204" pitchFamily="50" charset="-127"/>
              </a:rPr>
              <a:t>Android App Project JASMIN</a:t>
            </a:r>
            <a:endParaRPr lang="ko-KR" altLang="en-US" dirty="0">
              <a:solidFill>
                <a:srgbClr val="FFFFFF"/>
              </a:solidFill>
              <a:latin typeface="+mj-lt"/>
              <a:ea typeface="Microsoft JhengHei UI Light" panose="020B0304030504040204" pitchFamily="50" charset="-127"/>
              <a:cs typeface="Microsoft JhengHei UI Light" panose="020B03040305040402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305536" y="392178"/>
            <a:ext cx="16946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</a:rPr>
              <a:t>목차</a:t>
            </a:r>
            <a:endParaRPr lang="en-US" altLang="ko-KR" sz="6600" dirty="0" smtClean="0">
              <a:solidFill>
                <a:schemeClr val="accent1">
                  <a:lumMod val="75000"/>
                </a:schemeClr>
              </a:solidFill>
              <a:latin typeface="+mj-lt"/>
              <a:ea typeface="나눔바른고딕" panose="020B0603020101020101" pitchFamily="50" charset="-127"/>
            </a:endParaRP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32" y="6389071"/>
            <a:ext cx="313822" cy="42031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57224" y="1857364"/>
            <a:ext cx="61436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2E75B6"/>
                </a:solidFill>
                <a:latin typeface="+mj-lt"/>
              </a:rPr>
              <a:t>1. </a:t>
            </a:r>
            <a:r>
              <a:rPr lang="ko-KR" altLang="en-US" sz="2000" dirty="0" smtClean="0">
                <a:solidFill>
                  <a:srgbClr val="2E75B6"/>
                </a:solidFill>
                <a:latin typeface="+mj-lt"/>
              </a:rPr>
              <a:t>기획의도</a:t>
            </a:r>
            <a:endParaRPr lang="en-US" altLang="ko-KR" sz="2000" dirty="0" smtClean="0">
              <a:solidFill>
                <a:srgbClr val="2E75B6"/>
              </a:solidFill>
              <a:latin typeface="+mj-lt"/>
            </a:endParaRPr>
          </a:p>
          <a:p>
            <a:r>
              <a:rPr lang="en-US" altLang="ko-KR" sz="2000" dirty="0" smtClean="0">
                <a:solidFill>
                  <a:srgbClr val="2E75B6"/>
                </a:solidFill>
                <a:latin typeface="+mj-lt"/>
              </a:rPr>
              <a:t>2. </a:t>
            </a:r>
            <a:r>
              <a:rPr lang="ko-KR" altLang="en-US" sz="2000" dirty="0" smtClean="0">
                <a:solidFill>
                  <a:srgbClr val="2E75B6"/>
                </a:solidFill>
                <a:latin typeface="+mj-lt"/>
              </a:rPr>
              <a:t>개발환경 및 일정</a:t>
            </a:r>
            <a:endParaRPr lang="en-US" altLang="ko-KR" sz="2000" dirty="0" smtClean="0">
              <a:solidFill>
                <a:srgbClr val="2E75B6"/>
              </a:solidFill>
              <a:latin typeface="+mj-lt"/>
            </a:endParaRPr>
          </a:p>
          <a:p>
            <a:r>
              <a:rPr lang="en-US" altLang="ko-KR" sz="2000" dirty="0" smtClean="0">
                <a:solidFill>
                  <a:srgbClr val="2E75B6"/>
                </a:solidFill>
                <a:latin typeface="+mj-lt"/>
              </a:rPr>
              <a:t>3. </a:t>
            </a:r>
            <a:r>
              <a:rPr lang="ko-KR" altLang="en-US" sz="2000" dirty="0" smtClean="0">
                <a:solidFill>
                  <a:srgbClr val="2E75B6"/>
                </a:solidFill>
                <a:latin typeface="+mj-lt"/>
              </a:rPr>
              <a:t>시스템 구조</a:t>
            </a:r>
            <a:endParaRPr lang="en-US" altLang="ko-KR" sz="2000" dirty="0" smtClean="0">
              <a:solidFill>
                <a:srgbClr val="2E75B6"/>
              </a:solidFill>
              <a:latin typeface="+mj-lt"/>
            </a:endParaRPr>
          </a:p>
          <a:p>
            <a:r>
              <a:rPr lang="en-US" altLang="ko-KR" sz="2000" dirty="0" smtClean="0">
                <a:solidFill>
                  <a:srgbClr val="2E75B6"/>
                </a:solidFill>
                <a:latin typeface="+mj-lt"/>
              </a:rPr>
              <a:t>4. </a:t>
            </a:r>
            <a:r>
              <a:rPr lang="ko-KR" altLang="en-US" sz="2000" dirty="0" smtClean="0">
                <a:solidFill>
                  <a:srgbClr val="2E75B6"/>
                </a:solidFill>
                <a:latin typeface="+mj-lt"/>
              </a:rPr>
              <a:t>기획 </a:t>
            </a:r>
            <a:r>
              <a:rPr lang="en-US" altLang="ko-KR" sz="2000" dirty="0" smtClean="0">
                <a:solidFill>
                  <a:srgbClr val="2E75B6"/>
                </a:solidFill>
                <a:latin typeface="+mj-lt"/>
              </a:rPr>
              <a:t>Story board</a:t>
            </a:r>
          </a:p>
          <a:p>
            <a:r>
              <a:rPr lang="en-US" altLang="ko-KR" sz="2000" dirty="0" smtClean="0">
                <a:solidFill>
                  <a:srgbClr val="2E75B6"/>
                </a:solidFill>
                <a:latin typeface="+mj-lt"/>
              </a:rPr>
              <a:t>5. </a:t>
            </a:r>
            <a:r>
              <a:rPr lang="ko-KR" altLang="en-US" sz="2000" dirty="0" smtClean="0">
                <a:solidFill>
                  <a:srgbClr val="2E75B6"/>
                </a:solidFill>
                <a:latin typeface="+mj-lt"/>
              </a:rPr>
              <a:t>결과</a:t>
            </a:r>
            <a:endParaRPr lang="en-US" altLang="ko-KR" sz="2000" dirty="0" smtClean="0">
              <a:solidFill>
                <a:srgbClr val="2E75B6"/>
              </a:solidFill>
              <a:latin typeface="+mj-lt"/>
            </a:endParaRPr>
          </a:p>
          <a:p>
            <a:r>
              <a:rPr lang="en-US" altLang="ko-KR" sz="2000" dirty="0" smtClean="0">
                <a:solidFill>
                  <a:srgbClr val="2E75B6"/>
                </a:solidFill>
                <a:latin typeface="+mj-lt"/>
              </a:rPr>
              <a:t>6. </a:t>
            </a:r>
            <a:r>
              <a:rPr lang="ko-KR" altLang="en-US" sz="2000" dirty="0" smtClean="0">
                <a:solidFill>
                  <a:srgbClr val="2E75B6"/>
                </a:solidFill>
                <a:latin typeface="+mj-lt"/>
              </a:rPr>
              <a:t>설계 </a:t>
            </a:r>
            <a:r>
              <a:rPr lang="en-US" altLang="ko-KR" sz="2000" dirty="0" smtClean="0">
                <a:solidFill>
                  <a:srgbClr val="2E75B6"/>
                </a:solidFill>
                <a:latin typeface="+mj-lt"/>
              </a:rPr>
              <a:t>E-R Diagram</a:t>
            </a:r>
          </a:p>
          <a:p>
            <a:r>
              <a:rPr lang="en-US" altLang="ko-KR" sz="2000" dirty="0" smtClean="0">
                <a:solidFill>
                  <a:srgbClr val="2E75B6"/>
                </a:solidFill>
                <a:latin typeface="+mj-lt"/>
              </a:rPr>
              <a:t>7. </a:t>
            </a:r>
            <a:r>
              <a:rPr lang="ko-KR" altLang="en-US" sz="2000" dirty="0" smtClean="0">
                <a:solidFill>
                  <a:srgbClr val="2E75B6"/>
                </a:solidFill>
                <a:latin typeface="+mj-lt"/>
              </a:rPr>
              <a:t>설계 </a:t>
            </a:r>
            <a:r>
              <a:rPr lang="en-US" altLang="ko-KR" sz="2000" dirty="0" err="1" smtClean="0">
                <a:solidFill>
                  <a:srgbClr val="2E75B6"/>
                </a:solidFill>
                <a:latin typeface="+mj-lt"/>
              </a:rPr>
              <a:t>UseCase</a:t>
            </a:r>
            <a:r>
              <a:rPr lang="en-US" altLang="ko-KR" sz="2000" dirty="0" smtClean="0">
                <a:solidFill>
                  <a:srgbClr val="2E75B6"/>
                </a:solidFill>
                <a:latin typeface="+mj-lt"/>
              </a:rPr>
              <a:t> Diagram</a:t>
            </a:r>
          </a:p>
        </p:txBody>
      </p:sp>
      <p:cxnSp>
        <p:nvCxnSpPr>
          <p:cNvPr id="12" name="직선 연결선 11"/>
          <p:cNvCxnSpPr/>
          <p:nvPr/>
        </p:nvCxnSpPr>
        <p:spPr>
          <a:xfrm rot="5400000">
            <a:off x="-392147" y="2964653"/>
            <a:ext cx="2214578" cy="158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26730" y="6579489"/>
            <a:ext cx="2299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JASMIN, Android App Project 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6354376"/>
            <a:ext cx="9144000" cy="5406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/>
          <p:cNvSpPr txBox="1"/>
          <p:nvPr/>
        </p:nvSpPr>
        <p:spPr>
          <a:xfrm>
            <a:off x="5857884" y="644005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FFFF"/>
                </a:solidFill>
                <a:latin typeface="+mj-lt"/>
                <a:ea typeface="Microsoft JhengHei UI Light" panose="020B0304030504040204" pitchFamily="50" charset="-127"/>
                <a:cs typeface="Microsoft JhengHei UI Light" panose="020B0304030504040204" pitchFamily="50" charset="-127"/>
              </a:rPr>
              <a:t>Android App Project JASMIN</a:t>
            </a:r>
            <a:endParaRPr lang="ko-KR" altLang="en-US" dirty="0">
              <a:solidFill>
                <a:srgbClr val="FFFFFF"/>
              </a:solidFill>
              <a:latin typeface="+mj-lt"/>
              <a:ea typeface="Microsoft JhengHei UI Light" panose="020B0304030504040204" pitchFamily="50" charset="-127"/>
              <a:cs typeface="Microsoft JhengHei UI Light" panose="020B03040305040402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305536" y="392178"/>
            <a:ext cx="2193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</a:rPr>
              <a:t>기획 의도</a:t>
            </a:r>
            <a:endParaRPr lang="en-US" altLang="ko-KR" sz="4000" dirty="0" smtClean="0">
              <a:solidFill>
                <a:schemeClr val="accent1">
                  <a:lumMod val="75000"/>
                </a:schemeClr>
              </a:solidFill>
              <a:latin typeface="+mj-lt"/>
              <a:ea typeface="나눔바른고딕" panose="020B0603020101020101" pitchFamily="50" charset="-127"/>
            </a:endParaRP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32" y="6389071"/>
            <a:ext cx="313822" cy="420317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28596" y="1714488"/>
            <a:ext cx="8286808" cy="5107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2E75B6"/>
                </a:solidFill>
                <a:latin typeface="+mj-lt"/>
              </a:rPr>
              <a:t>“</a:t>
            </a:r>
            <a:r>
              <a:rPr lang="ko-KR" altLang="en-US" sz="2400" b="1" dirty="0" smtClean="0">
                <a:solidFill>
                  <a:srgbClr val="2E75B6"/>
                </a:solidFill>
                <a:latin typeface="+mj-lt"/>
              </a:rPr>
              <a:t>언제 어디서나 효율적인 </a:t>
            </a:r>
            <a:r>
              <a:rPr lang="ko-KR" altLang="en-US" sz="2400" b="1" dirty="0" err="1" smtClean="0">
                <a:solidFill>
                  <a:srgbClr val="2E75B6"/>
                </a:solidFill>
                <a:latin typeface="+mj-lt"/>
              </a:rPr>
              <a:t>스터디</a:t>
            </a:r>
            <a:r>
              <a:rPr lang="ko-KR" altLang="en-US" sz="2400" b="1" dirty="0" smtClean="0">
                <a:solidFill>
                  <a:srgbClr val="2E75B6"/>
                </a:solidFill>
                <a:latin typeface="+mj-lt"/>
              </a:rPr>
              <a:t> 그룹 관리를 지원합니다</a:t>
            </a:r>
            <a:r>
              <a:rPr lang="en-US" altLang="ko-KR" sz="2400" b="1" dirty="0" smtClean="0">
                <a:solidFill>
                  <a:srgbClr val="2E75B6"/>
                </a:solidFill>
                <a:latin typeface="+mj-lt"/>
              </a:rPr>
              <a:t>.”</a:t>
            </a:r>
            <a:endParaRPr lang="en-US" altLang="ko-KR" sz="2400" b="1" dirty="0">
              <a:solidFill>
                <a:srgbClr val="2E75B6"/>
              </a:solidFill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3636" y="4500570"/>
            <a:ext cx="3000364" cy="1857388"/>
          </a:xfrm>
          <a:prstGeom prst="rect">
            <a:avLst/>
          </a:prstGeom>
          <a:noFill/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altLang="ko-KR" dirty="0">
              <a:solidFill>
                <a:srgbClr val="2E75B6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03" b="35879"/>
          <a:stretch/>
        </p:blipFill>
        <p:spPr>
          <a:xfrm>
            <a:off x="7995237" y="4572008"/>
            <a:ext cx="1720299" cy="17859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4500570"/>
            <a:ext cx="3000364" cy="1857388"/>
          </a:xfrm>
          <a:prstGeom prst="rect">
            <a:avLst/>
          </a:prstGeom>
          <a:noFill/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dirty="0">
              <a:solidFill>
                <a:srgbClr val="2E75B6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2" name="Group 13"/>
          <p:cNvGrpSpPr>
            <a:grpSpLocks noChangeAspect="1"/>
          </p:cNvGrpSpPr>
          <p:nvPr/>
        </p:nvGrpSpPr>
        <p:grpSpPr bwMode="auto">
          <a:xfrm rot="4347089">
            <a:off x="8091228" y="431834"/>
            <a:ext cx="637216" cy="656025"/>
            <a:chOff x="1765" y="992"/>
            <a:chExt cx="1389" cy="1430"/>
          </a:xfrm>
        </p:grpSpPr>
        <p:sp>
          <p:nvSpPr>
            <p:cNvPr id="13" name="AutoShape 12"/>
            <p:cNvSpPr>
              <a:spLocks noChangeAspect="1" noChangeArrowheads="1" noTextEdit="1"/>
            </p:cNvSpPr>
            <p:nvPr/>
          </p:nvSpPr>
          <p:spPr bwMode="auto">
            <a:xfrm>
              <a:off x="1765" y="992"/>
              <a:ext cx="1389" cy="1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1770" y="992"/>
              <a:ext cx="1389" cy="1394"/>
            </a:xfrm>
            <a:custGeom>
              <a:avLst/>
              <a:gdLst>
                <a:gd name="T0" fmla="*/ 178 w 306"/>
                <a:gd name="T1" fmla="*/ 305 h 307"/>
                <a:gd name="T2" fmla="*/ 173 w 306"/>
                <a:gd name="T3" fmla="*/ 305 h 307"/>
                <a:gd name="T4" fmla="*/ 1 w 306"/>
                <a:gd name="T5" fmla="*/ 133 h 307"/>
                <a:gd name="T6" fmla="*/ 1 w 306"/>
                <a:gd name="T7" fmla="*/ 128 h 307"/>
                <a:gd name="T8" fmla="*/ 128 w 306"/>
                <a:gd name="T9" fmla="*/ 2 h 307"/>
                <a:gd name="T10" fmla="*/ 133 w 306"/>
                <a:gd name="T11" fmla="*/ 2 h 307"/>
                <a:gd name="T12" fmla="*/ 305 w 306"/>
                <a:gd name="T13" fmla="*/ 174 h 307"/>
                <a:gd name="T14" fmla="*/ 305 w 306"/>
                <a:gd name="T15" fmla="*/ 179 h 307"/>
                <a:gd name="T16" fmla="*/ 178 w 306"/>
                <a:gd name="T17" fmla="*/ 30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6" h="307">
                  <a:moveTo>
                    <a:pt x="178" y="305"/>
                  </a:moveTo>
                  <a:cubicBezTo>
                    <a:pt x="177" y="307"/>
                    <a:pt x="175" y="307"/>
                    <a:pt x="173" y="305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0" y="132"/>
                    <a:pt x="0" y="130"/>
                    <a:pt x="1" y="128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9" y="0"/>
                    <a:pt x="131" y="0"/>
                    <a:pt x="133" y="2"/>
                  </a:cubicBezTo>
                  <a:cubicBezTo>
                    <a:pt x="305" y="174"/>
                    <a:pt x="305" y="174"/>
                    <a:pt x="305" y="174"/>
                  </a:cubicBezTo>
                  <a:cubicBezTo>
                    <a:pt x="306" y="175"/>
                    <a:pt x="306" y="177"/>
                    <a:pt x="305" y="179"/>
                  </a:cubicBezTo>
                  <a:lnTo>
                    <a:pt x="178" y="305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1892" y="1114"/>
              <a:ext cx="1149" cy="1145"/>
            </a:xfrm>
            <a:custGeom>
              <a:avLst/>
              <a:gdLst>
                <a:gd name="T0" fmla="*/ 151 w 253"/>
                <a:gd name="T1" fmla="*/ 251 h 252"/>
                <a:gd name="T2" fmla="*/ 147 w 253"/>
                <a:gd name="T3" fmla="*/ 251 h 252"/>
                <a:gd name="T4" fmla="*/ 2 w 253"/>
                <a:gd name="T5" fmla="*/ 105 h 252"/>
                <a:gd name="T6" fmla="*/ 2 w 253"/>
                <a:gd name="T7" fmla="*/ 101 h 252"/>
                <a:gd name="T8" fmla="*/ 102 w 253"/>
                <a:gd name="T9" fmla="*/ 1 h 252"/>
                <a:gd name="T10" fmla="*/ 106 w 253"/>
                <a:gd name="T11" fmla="*/ 1 h 252"/>
                <a:gd name="T12" fmla="*/ 251 w 253"/>
                <a:gd name="T13" fmla="*/ 147 h 252"/>
                <a:gd name="T14" fmla="*/ 251 w 253"/>
                <a:gd name="T15" fmla="*/ 151 h 252"/>
                <a:gd name="T16" fmla="*/ 151 w 253"/>
                <a:gd name="T17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252">
                  <a:moveTo>
                    <a:pt x="151" y="251"/>
                  </a:moveTo>
                  <a:cubicBezTo>
                    <a:pt x="150" y="252"/>
                    <a:pt x="148" y="252"/>
                    <a:pt x="147" y="251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0" y="104"/>
                    <a:pt x="0" y="102"/>
                    <a:pt x="2" y="101"/>
                  </a:cubicBezTo>
                  <a:cubicBezTo>
                    <a:pt x="102" y="1"/>
                    <a:pt x="102" y="1"/>
                    <a:pt x="102" y="1"/>
                  </a:cubicBezTo>
                  <a:cubicBezTo>
                    <a:pt x="103" y="0"/>
                    <a:pt x="105" y="0"/>
                    <a:pt x="106" y="1"/>
                  </a:cubicBezTo>
                  <a:cubicBezTo>
                    <a:pt x="251" y="147"/>
                    <a:pt x="251" y="147"/>
                    <a:pt x="251" y="147"/>
                  </a:cubicBezTo>
                  <a:cubicBezTo>
                    <a:pt x="253" y="148"/>
                    <a:pt x="253" y="150"/>
                    <a:pt x="251" y="151"/>
                  </a:cubicBezTo>
                  <a:lnTo>
                    <a:pt x="151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2728" y="1410"/>
              <a:ext cx="18" cy="18"/>
            </a:xfrm>
            <a:custGeom>
              <a:avLst/>
              <a:gdLst>
                <a:gd name="T0" fmla="*/ 3 w 4"/>
                <a:gd name="T1" fmla="*/ 3 h 4"/>
                <a:gd name="T2" fmla="*/ 0 w 4"/>
                <a:gd name="T3" fmla="*/ 3 h 4"/>
                <a:gd name="T4" fmla="*/ 1 w 4"/>
                <a:gd name="T5" fmla="*/ 0 h 4"/>
                <a:gd name="T6" fmla="*/ 3 w 4"/>
                <a:gd name="T7" fmla="*/ 0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4" y="2"/>
                    <a:pt x="3" y="3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2782" y="2309"/>
              <a:ext cx="45" cy="104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2782" y="1909"/>
              <a:ext cx="45" cy="400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2782" y="2413"/>
              <a:ext cx="45" cy="14"/>
            </a:xfrm>
            <a:custGeom>
              <a:avLst/>
              <a:gdLst>
                <a:gd name="T0" fmla="*/ 10 w 10"/>
                <a:gd name="T1" fmla="*/ 1 h 3"/>
                <a:gd name="T2" fmla="*/ 10 w 10"/>
                <a:gd name="T3" fmla="*/ 0 h 3"/>
                <a:gd name="T4" fmla="*/ 0 w 10"/>
                <a:gd name="T5" fmla="*/ 0 h 3"/>
                <a:gd name="T6" fmla="*/ 0 w 10"/>
                <a:gd name="T7" fmla="*/ 1 h 3"/>
                <a:gd name="T8" fmla="*/ 2 w 10"/>
                <a:gd name="T9" fmla="*/ 3 h 3"/>
                <a:gd name="T10" fmla="*/ 8 w 10"/>
                <a:gd name="T11" fmla="*/ 3 h 3"/>
                <a:gd name="T12" fmla="*/ 10 w 10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">
                  <a:moveTo>
                    <a:pt x="10" y="1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10" y="2"/>
                    <a:pt x="10" y="1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2796" y="1786"/>
              <a:ext cx="18" cy="28"/>
            </a:xfrm>
            <a:custGeom>
              <a:avLst/>
              <a:gdLst>
                <a:gd name="T0" fmla="*/ 0 w 4"/>
                <a:gd name="T1" fmla="*/ 2 h 6"/>
                <a:gd name="T2" fmla="*/ 0 w 4"/>
                <a:gd name="T3" fmla="*/ 6 h 6"/>
                <a:gd name="T4" fmla="*/ 4 w 4"/>
                <a:gd name="T5" fmla="*/ 6 h 6"/>
                <a:gd name="T6" fmla="*/ 4 w 4"/>
                <a:gd name="T7" fmla="*/ 2 h 6"/>
                <a:gd name="T8" fmla="*/ 2 w 4"/>
                <a:gd name="T9" fmla="*/ 0 h 6"/>
                <a:gd name="T10" fmla="*/ 2 w 4"/>
                <a:gd name="T11" fmla="*/ 0 h 6"/>
                <a:gd name="T12" fmla="*/ 0 w 4"/>
                <a:gd name="T1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0" y="2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2782" y="1814"/>
              <a:ext cx="45" cy="95"/>
            </a:xfrm>
            <a:custGeom>
              <a:avLst/>
              <a:gdLst>
                <a:gd name="T0" fmla="*/ 10 w 10"/>
                <a:gd name="T1" fmla="*/ 10 h 21"/>
                <a:gd name="T2" fmla="*/ 7 w 10"/>
                <a:gd name="T3" fmla="*/ 0 h 21"/>
                <a:gd name="T4" fmla="*/ 3 w 10"/>
                <a:gd name="T5" fmla="*/ 0 h 21"/>
                <a:gd name="T6" fmla="*/ 0 w 10"/>
                <a:gd name="T7" fmla="*/ 10 h 21"/>
                <a:gd name="T8" fmla="*/ 0 w 10"/>
                <a:gd name="T9" fmla="*/ 21 h 21"/>
                <a:gd name="T10" fmla="*/ 4 w 10"/>
                <a:gd name="T11" fmla="*/ 21 h 21"/>
                <a:gd name="T12" fmla="*/ 5 w 10"/>
                <a:gd name="T13" fmla="*/ 21 h 21"/>
                <a:gd name="T14" fmla="*/ 10 w 10"/>
                <a:gd name="T15" fmla="*/ 21 h 21"/>
                <a:gd name="T16" fmla="*/ 10 w 10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0"/>
                  </a:moveTo>
                  <a:cubicBezTo>
                    <a:pt x="10" y="7"/>
                    <a:pt x="9" y="1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0" y="7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0" y="21"/>
                    <a:pt x="10" y="21"/>
                    <a:pt x="10" y="21"/>
                  </a:cubicBezTo>
                  <a:lnTo>
                    <a:pt x="10" y="1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2796" y="2358"/>
              <a:ext cx="18" cy="55"/>
            </a:xfrm>
            <a:custGeom>
              <a:avLst/>
              <a:gdLst>
                <a:gd name="T0" fmla="*/ 1 w 4"/>
                <a:gd name="T1" fmla="*/ 12 h 12"/>
                <a:gd name="T2" fmla="*/ 0 w 4"/>
                <a:gd name="T3" fmla="*/ 11 h 12"/>
                <a:gd name="T4" fmla="*/ 0 w 4"/>
                <a:gd name="T5" fmla="*/ 1 h 12"/>
                <a:gd name="T6" fmla="*/ 1 w 4"/>
                <a:gd name="T7" fmla="*/ 0 h 12"/>
                <a:gd name="T8" fmla="*/ 2 w 4"/>
                <a:gd name="T9" fmla="*/ 0 h 12"/>
                <a:gd name="T10" fmla="*/ 4 w 4"/>
                <a:gd name="T11" fmla="*/ 1 h 12"/>
                <a:gd name="T12" fmla="*/ 4 w 4"/>
                <a:gd name="T13" fmla="*/ 11 h 12"/>
                <a:gd name="T14" fmla="*/ 2 w 4"/>
                <a:gd name="T15" fmla="*/ 12 h 12"/>
                <a:gd name="T16" fmla="*/ 1 w 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0" y="12"/>
                    <a:pt x="0" y="12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2"/>
                    <a:pt x="2" y="12"/>
                  </a:cubicBezTo>
                  <a:lnTo>
                    <a:pt x="1" y="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0" b="63107"/>
          <a:stretch/>
        </p:blipFill>
        <p:spPr>
          <a:xfrm>
            <a:off x="0" y="5429264"/>
            <a:ext cx="1603250" cy="91687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43"/>
          <a:stretch>
            <a:fillRect/>
          </a:stretch>
        </p:blipFill>
        <p:spPr>
          <a:xfrm>
            <a:off x="3929058" y="5357826"/>
            <a:ext cx="1500198" cy="1001087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000364" y="4500570"/>
            <a:ext cx="3143272" cy="1857388"/>
          </a:xfrm>
          <a:prstGeom prst="rect">
            <a:avLst/>
          </a:prstGeom>
          <a:noFill/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dirty="0">
              <a:solidFill>
                <a:srgbClr val="2E75B6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33" name="Group 4"/>
          <p:cNvGrpSpPr>
            <a:grpSpLocks noChangeAspect="1"/>
          </p:cNvGrpSpPr>
          <p:nvPr/>
        </p:nvGrpSpPr>
        <p:grpSpPr bwMode="auto">
          <a:xfrm rot="18390547">
            <a:off x="7559957" y="795484"/>
            <a:ext cx="251556" cy="451335"/>
            <a:chOff x="1940" y="653"/>
            <a:chExt cx="1064" cy="1909"/>
          </a:xfrm>
        </p:grpSpPr>
        <p:sp>
          <p:nvSpPr>
            <p:cNvPr id="34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40" y="653"/>
              <a:ext cx="1054" cy="1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5"/>
            <p:cNvSpPr>
              <a:spLocks/>
            </p:cNvSpPr>
            <p:nvPr/>
          </p:nvSpPr>
          <p:spPr bwMode="auto">
            <a:xfrm>
              <a:off x="1950" y="663"/>
              <a:ext cx="1054" cy="1889"/>
            </a:xfrm>
            <a:custGeom>
              <a:avLst/>
              <a:gdLst>
                <a:gd name="T0" fmla="*/ 108 w 108"/>
                <a:gd name="T1" fmla="*/ 188 h 196"/>
                <a:gd name="T2" fmla="*/ 99 w 108"/>
                <a:gd name="T3" fmla="*/ 196 h 196"/>
                <a:gd name="T4" fmla="*/ 8 w 108"/>
                <a:gd name="T5" fmla="*/ 196 h 196"/>
                <a:gd name="T6" fmla="*/ 0 w 108"/>
                <a:gd name="T7" fmla="*/ 188 h 196"/>
                <a:gd name="T8" fmla="*/ 0 w 108"/>
                <a:gd name="T9" fmla="*/ 8 h 196"/>
                <a:gd name="T10" fmla="*/ 8 w 108"/>
                <a:gd name="T11" fmla="*/ 0 h 196"/>
                <a:gd name="T12" fmla="*/ 99 w 108"/>
                <a:gd name="T13" fmla="*/ 0 h 196"/>
                <a:gd name="T14" fmla="*/ 108 w 108"/>
                <a:gd name="T15" fmla="*/ 8 h 196"/>
                <a:gd name="T16" fmla="*/ 108 w 108"/>
                <a:gd name="T17" fmla="*/ 1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96">
                  <a:moveTo>
                    <a:pt x="108" y="188"/>
                  </a:moveTo>
                  <a:cubicBezTo>
                    <a:pt x="108" y="192"/>
                    <a:pt x="104" y="196"/>
                    <a:pt x="99" y="196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4" y="196"/>
                    <a:pt x="0" y="192"/>
                    <a:pt x="0" y="18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4" y="0"/>
                    <a:pt x="108" y="4"/>
                    <a:pt x="108" y="8"/>
                  </a:cubicBezTo>
                  <a:lnTo>
                    <a:pt x="108" y="188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>
              <a:off x="1998" y="933"/>
              <a:ext cx="947" cy="13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8"/>
            <p:cNvSpPr>
              <a:spLocks/>
            </p:cNvSpPr>
            <p:nvPr/>
          </p:nvSpPr>
          <p:spPr bwMode="auto">
            <a:xfrm>
              <a:off x="1998" y="2388"/>
              <a:ext cx="108" cy="58"/>
            </a:xfrm>
            <a:custGeom>
              <a:avLst/>
              <a:gdLst>
                <a:gd name="T0" fmla="*/ 11 w 11"/>
                <a:gd name="T1" fmla="*/ 3 h 6"/>
                <a:gd name="T2" fmla="*/ 8 w 11"/>
                <a:gd name="T3" fmla="*/ 6 h 6"/>
                <a:gd name="T4" fmla="*/ 3 w 11"/>
                <a:gd name="T5" fmla="*/ 6 h 6"/>
                <a:gd name="T6" fmla="*/ 0 w 11"/>
                <a:gd name="T7" fmla="*/ 3 h 6"/>
                <a:gd name="T8" fmla="*/ 0 w 11"/>
                <a:gd name="T9" fmla="*/ 3 h 6"/>
                <a:gd name="T10" fmla="*/ 3 w 11"/>
                <a:gd name="T11" fmla="*/ 0 h 6"/>
                <a:gd name="T12" fmla="*/ 8 w 11"/>
                <a:gd name="T13" fmla="*/ 0 h 6"/>
                <a:gd name="T14" fmla="*/ 11 w 11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11" y="3"/>
                  </a:moveTo>
                  <a:cubicBezTo>
                    <a:pt x="11" y="5"/>
                    <a:pt x="10" y="6"/>
                    <a:pt x="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2"/>
                    <a:pt x="11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2838" y="2388"/>
              <a:ext cx="107" cy="58"/>
            </a:xfrm>
            <a:custGeom>
              <a:avLst/>
              <a:gdLst>
                <a:gd name="T0" fmla="*/ 11 w 11"/>
                <a:gd name="T1" fmla="*/ 3 h 6"/>
                <a:gd name="T2" fmla="*/ 8 w 11"/>
                <a:gd name="T3" fmla="*/ 6 h 6"/>
                <a:gd name="T4" fmla="*/ 3 w 11"/>
                <a:gd name="T5" fmla="*/ 6 h 6"/>
                <a:gd name="T6" fmla="*/ 0 w 11"/>
                <a:gd name="T7" fmla="*/ 3 h 6"/>
                <a:gd name="T8" fmla="*/ 0 w 11"/>
                <a:gd name="T9" fmla="*/ 3 h 6"/>
                <a:gd name="T10" fmla="*/ 3 w 11"/>
                <a:gd name="T11" fmla="*/ 0 h 6"/>
                <a:gd name="T12" fmla="*/ 8 w 11"/>
                <a:gd name="T13" fmla="*/ 0 h 6"/>
                <a:gd name="T14" fmla="*/ 11 w 11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11" y="3"/>
                  </a:moveTo>
                  <a:cubicBezTo>
                    <a:pt x="11" y="5"/>
                    <a:pt x="9" y="6"/>
                    <a:pt x="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1" y="2"/>
                    <a:pt x="11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2359" y="2359"/>
              <a:ext cx="225" cy="116"/>
            </a:xfrm>
            <a:custGeom>
              <a:avLst/>
              <a:gdLst>
                <a:gd name="T0" fmla="*/ 23 w 23"/>
                <a:gd name="T1" fmla="*/ 6 h 12"/>
                <a:gd name="T2" fmla="*/ 17 w 23"/>
                <a:gd name="T3" fmla="*/ 12 h 12"/>
                <a:gd name="T4" fmla="*/ 6 w 23"/>
                <a:gd name="T5" fmla="*/ 12 h 12"/>
                <a:gd name="T6" fmla="*/ 0 w 23"/>
                <a:gd name="T7" fmla="*/ 6 h 12"/>
                <a:gd name="T8" fmla="*/ 0 w 23"/>
                <a:gd name="T9" fmla="*/ 6 h 12"/>
                <a:gd name="T10" fmla="*/ 6 w 23"/>
                <a:gd name="T11" fmla="*/ 0 h 12"/>
                <a:gd name="T12" fmla="*/ 17 w 23"/>
                <a:gd name="T13" fmla="*/ 0 h 12"/>
                <a:gd name="T14" fmla="*/ 23 w 23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2">
                  <a:moveTo>
                    <a:pt x="23" y="6"/>
                  </a:moveTo>
                  <a:cubicBezTo>
                    <a:pt x="23" y="10"/>
                    <a:pt x="21" y="12"/>
                    <a:pt x="1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3" y="3"/>
                    <a:pt x="2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6786578" y="4822041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dirty="0" smtClean="0">
                <a:solidFill>
                  <a:srgbClr val="2E75B6"/>
                </a:solidFill>
                <a:latin typeface="맑은 고딕" panose="020B0503020000020004" pitchFamily="50" charset="-127"/>
              </a:rPr>
              <a:t>시간의 절약</a:t>
            </a:r>
            <a:endParaRPr lang="en-US" altLang="ko-KR" dirty="0" smtClean="0">
              <a:solidFill>
                <a:srgbClr val="2E75B6"/>
              </a:solidFill>
              <a:latin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575096" y="4822041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dirty="0" smtClean="0">
                <a:solidFill>
                  <a:srgbClr val="2E75B6"/>
                </a:solidFill>
                <a:latin typeface="맑은 고딕" panose="020B0503020000020004" pitchFamily="50" charset="-127"/>
              </a:rPr>
              <a:t>효율적인 관리와 분석</a:t>
            </a:r>
            <a:endParaRPr lang="en-US" altLang="ko-KR" dirty="0" smtClean="0">
              <a:solidFill>
                <a:srgbClr val="2E75B6"/>
              </a:solidFill>
              <a:latin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4348" y="4822041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dirty="0" smtClean="0">
                <a:solidFill>
                  <a:srgbClr val="2E75B6"/>
                </a:solidFill>
                <a:latin typeface="맑은 고딕" panose="020B0503020000020004" pitchFamily="50" charset="-127"/>
              </a:rPr>
              <a:t>언제 어디서나 </a:t>
            </a:r>
            <a:endParaRPr lang="en-US" altLang="ko-KR" dirty="0" smtClean="0">
              <a:solidFill>
                <a:srgbClr val="2E75B6"/>
              </a:solidFill>
              <a:latin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1000100" y="2646287"/>
            <a:ext cx="771530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2E75B6"/>
                </a:solidFill>
                <a:latin typeface="+mj-lt"/>
              </a:rPr>
              <a:t>*</a:t>
            </a:r>
            <a:r>
              <a:rPr lang="ko-KR" altLang="en-US" sz="1600" dirty="0" smtClean="0">
                <a:solidFill>
                  <a:srgbClr val="2E75B6"/>
                </a:solidFill>
                <a:latin typeface="+mj-lt"/>
              </a:rPr>
              <a:t>기능 소개</a:t>
            </a:r>
            <a:endParaRPr lang="en-US" altLang="ko-KR" sz="1600" dirty="0" smtClean="0">
              <a:solidFill>
                <a:srgbClr val="2E75B6"/>
              </a:solidFill>
              <a:latin typeface="+mj-lt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solidFill>
                  <a:srgbClr val="2E75B6"/>
                </a:solidFill>
                <a:latin typeface="+mj-lt"/>
              </a:rPr>
              <a:t> 회원가입</a:t>
            </a:r>
            <a:r>
              <a:rPr lang="en-US" altLang="ko-KR" sz="1600" dirty="0" smtClean="0">
                <a:solidFill>
                  <a:srgbClr val="2E75B6"/>
                </a:solidFill>
                <a:latin typeface="+mj-lt"/>
              </a:rPr>
              <a:t>, </a:t>
            </a:r>
            <a:r>
              <a:rPr lang="ko-KR" altLang="en-US" sz="1600" dirty="0" smtClean="0">
                <a:solidFill>
                  <a:srgbClr val="2E75B6"/>
                </a:solidFill>
                <a:latin typeface="+mj-lt"/>
              </a:rPr>
              <a:t>로그인</a:t>
            </a:r>
            <a:r>
              <a:rPr lang="en-US" altLang="ko-KR" sz="1600" dirty="0" smtClean="0">
                <a:solidFill>
                  <a:srgbClr val="2E75B6"/>
                </a:solidFill>
                <a:latin typeface="+mj-lt"/>
              </a:rPr>
              <a:t>, </a:t>
            </a:r>
            <a:r>
              <a:rPr lang="ko-KR" altLang="en-US" sz="1600" dirty="0" smtClean="0">
                <a:solidFill>
                  <a:srgbClr val="2E75B6"/>
                </a:solidFill>
                <a:latin typeface="+mj-lt"/>
              </a:rPr>
              <a:t>개인정보 관리</a:t>
            </a:r>
            <a:endParaRPr lang="en-US" altLang="ko-KR" sz="1600" dirty="0" smtClean="0">
              <a:solidFill>
                <a:srgbClr val="2E75B6"/>
              </a:solidFill>
              <a:latin typeface="+mj-lt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solidFill>
                  <a:srgbClr val="2E75B6"/>
                </a:solidFill>
                <a:latin typeface="+mj-lt"/>
              </a:rPr>
              <a:t> </a:t>
            </a:r>
            <a:r>
              <a:rPr lang="ko-KR" altLang="en-US" sz="1600" dirty="0" err="1" smtClean="0">
                <a:solidFill>
                  <a:srgbClr val="2E75B6"/>
                </a:solidFill>
                <a:latin typeface="+mj-lt"/>
              </a:rPr>
              <a:t>스터디</a:t>
            </a:r>
            <a:r>
              <a:rPr lang="ko-KR" altLang="en-US" sz="1600" dirty="0" smtClean="0">
                <a:solidFill>
                  <a:srgbClr val="2E75B6"/>
                </a:solidFill>
                <a:latin typeface="+mj-lt"/>
              </a:rPr>
              <a:t> 생성</a:t>
            </a:r>
            <a:r>
              <a:rPr lang="en-US" altLang="ko-KR" sz="1600" dirty="0" smtClean="0">
                <a:solidFill>
                  <a:srgbClr val="2E75B6"/>
                </a:solidFill>
                <a:latin typeface="+mj-lt"/>
              </a:rPr>
              <a:t>, </a:t>
            </a:r>
            <a:r>
              <a:rPr lang="ko-KR" altLang="en-US" sz="1600" dirty="0" smtClean="0">
                <a:solidFill>
                  <a:srgbClr val="2E75B6"/>
                </a:solidFill>
                <a:latin typeface="+mj-lt"/>
              </a:rPr>
              <a:t>가입</a:t>
            </a:r>
            <a:r>
              <a:rPr lang="en-US" altLang="ko-KR" sz="1600" dirty="0" smtClean="0">
                <a:solidFill>
                  <a:srgbClr val="2E75B6"/>
                </a:solidFill>
                <a:latin typeface="+mj-lt"/>
              </a:rPr>
              <a:t>, </a:t>
            </a:r>
            <a:r>
              <a:rPr lang="ko-KR" altLang="en-US" sz="1600" dirty="0" smtClean="0">
                <a:solidFill>
                  <a:srgbClr val="2E75B6"/>
                </a:solidFill>
                <a:latin typeface="+mj-lt"/>
              </a:rPr>
              <a:t>탈퇴</a:t>
            </a:r>
            <a:r>
              <a:rPr lang="en-US" altLang="ko-KR" sz="1600" dirty="0" smtClean="0">
                <a:solidFill>
                  <a:srgbClr val="2E75B6"/>
                </a:solidFill>
                <a:latin typeface="+mj-lt"/>
              </a:rPr>
              <a:t>, </a:t>
            </a:r>
            <a:r>
              <a:rPr lang="ko-KR" altLang="en-US" sz="1600" dirty="0" smtClean="0">
                <a:solidFill>
                  <a:srgbClr val="2E75B6"/>
                </a:solidFill>
                <a:latin typeface="+mj-lt"/>
              </a:rPr>
              <a:t>초대</a:t>
            </a:r>
            <a:endParaRPr lang="en-US" altLang="ko-KR" sz="1600" dirty="0" smtClean="0">
              <a:solidFill>
                <a:srgbClr val="2E75B6"/>
              </a:solidFill>
              <a:latin typeface="+mj-lt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solidFill>
                  <a:srgbClr val="2E75B6"/>
                </a:solidFill>
                <a:latin typeface="+mj-lt"/>
              </a:rPr>
              <a:t> </a:t>
            </a:r>
            <a:r>
              <a:rPr lang="ko-KR" altLang="en-US" sz="1600" dirty="0" smtClean="0">
                <a:solidFill>
                  <a:srgbClr val="2E75B6"/>
                </a:solidFill>
                <a:latin typeface="+mj-lt"/>
              </a:rPr>
              <a:t>게시판 </a:t>
            </a:r>
            <a:r>
              <a:rPr lang="en-US" altLang="ko-KR" sz="1600" dirty="0" smtClean="0">
                <a:solidFill>
                  <a:srgbClr val="2E75B6"/>
                </a:solidFill>
                <a:latin typeface="+mj-lt"/>
              </a:rPr>
              <a:t>(</a:t>
            </a:r>
            <a:r>
              <a:rPr lang="ko-KR" altLang="en-US" sz="1600" dirty="0" smtClean="0">
                <a:solidFill>
                  <a:srgbClr val="2E75B6"/>
                </a:solidFill>
                <a:latin typeface="+mj-lt"/>
              </a:rPr>
              <a:t>글 쓰기</a:t>
            </a:r>
            <a:r>
              <a:rPr lang="en-US" altLang="ko-KR" sz="1600" dirty="0" smtClean="0">
                <a:solidFill>
                  <a:srgbClr val="2E75B6"/>
                </a:solidFill>
                <a:latin typeface="+mj-lt"/>
              </a:rPr>
              <a:t>, </a:t>
            </a:r>
            <a:r>
              <a:rPr lang="ko-KR" altLang="en-US" sz="1600" dirty="0" smtClean="0">
                <a:solidFill>
                  <a:srgbClr val="2E75B6"/>
                </a:solidFill>
                <a:latin typeface="+mj-lt"/>
              </a:rPr>
              <a:t>수정</a:t>
            </a:r>
            <a:r>
              <a:rPr lang="en-US" altLang="ko-KR" sz="1600" dirty="0" smtClean="0">
                <a:solidFill>
                  <a:srgbClr val="2E75B6"/>
                </a:solidFill>
                <a:latin typeface="+mj-lt"/>
              </a:rPr>
              <a:t>, </a:t>
            </a:r>
            <a:r>
              <a:rPr lang="ko-KR" altLang="en-US" sz="1600" dirty="0" smtClean="0">
                <a:solidFill>
                  <a:srgbClr val="2E75B6"/>
                </a:solidFill>
                <a:latin typeface="+mj-lt"/>
              </a:rPr>
              <a:t>삭제</a:t>
            </a:r>
            <a:r>
              <a:rPr lang="en-US" altLang="ko-KR" sz="1600" dirty="0" smtClean="0">
                <a:solidFill>
                  <a:srgbClr val="2E75B6"/>
                </a:solidFill>
                <a:latin typeface="+mj-lt"/>
              </a:rPr>
              <a:t>, </a:t>
            </a:r>
            <a:r>
              <a:rPr lang="ko-KR" altLang="en-US" sz="1600" dirty="0" smtClean="0">
                <a:solidFill>
                  <a:srgbClr val="2E75B6"/>
                </a:solidFill>
                <a:latin typeface="+mj-lt"/>
              </a:rPr>
              <a:t>첨부파일 송수신</a:t>
            </a:r>
            <a:r>
              <a:rPr lang="en-US" altLang="ko-KR" sz="1600" dirty="0" smtClean="0">
                <a:solidFill>
                  <a:srgbClr val="2E75B6"/>
                </a:solidFill>
                <a:latin typeface="+mj-lt"/>
              </a:rPr>
              <a:t>), </a:t>
            </a:r>
            <a:r>
              <a:rPr lang="ko-KR" altLang="en-US" sz="1600" dirty="0" err="1" smtClean="0">
                <a:solidFill>
                  <a:srgbClr val="2E75B6"/>
                </a:solidFill>
                <a:latin typeface="+mj-lt"/>
              </a:rPr>
              <a:t>댓글</a:t>
            </a:r>
            <a:r>
              <a:rPr lang="ko-KR" altLang="en-US" sz="1600" dirty="0" smtClean="0">
                <a:solidFill>
                  <a:srgbClr val="2E75B6"/>
                </a:solidFill>
                <a:latin typeface="+mj-lt"/>
              </a:rPr>
              <a:t> </a:t>
            </a:r>
            <a:endParaRPr lang="en-US" altLang="ko-KR" sz="1600" dirty="0" smtClean="0">
              <a:solidFill>
                <a:srgbClr val="2E75B6"/>
              </a:solidFill>
              <a:latin typeface="+mj-lt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solidFill>
                  <a:srgbClr val="2E75B6"/>
                </a:solidFill>
                <a:latin typeface="+mj-lt"/>
              </a:rPr>
              <a:t> </a:t>
            </a:r>
            <a:r>
              <a:rPr lang="ko-KR" altLang="en-US" sz="1600" dirty="0" err="1" smtClean="0">
                <a:solidFill>
                  <a:srgbClr val="2E75B6"/>
                </a:solidFill>
                <a:latin typeface="+mj-lt"/>
              </a:rPr>
              <a:t>스터디</a:t>
            </a:r>
            <a:r>
              <a:rPr lang="ko-KR" altLang="en-US" sz="1600" dirty="0" smtClean="0">
                <a:solidFill>
                  <a:srgbClr val="2E75B6"/>
                </a:solidFill>
                <a:latin typeface="+mj-lt"/>
              </a:rPr>
              <a:t> 관리 </a:t>
            </a:r>
            <a:r>
              <a:rPr lang="en-US" altLang="ko-KR" sz="1600" dirty="0" smtClean="0">
                <a:solidFill>
                  <a:srgbClr val="2E75B6"/>
                </a:solidFill>
                <a:latin typeface="+mj-lt"/>
              </a:rPr>
              <a:t>(</a:t>
            </a:r>
            <a:r>
              <a:rPr lang="ko-KR" altLang="en-US" sz="1600" dirty="0" smtClean="0">
                <a:solidFill>
                  <a:srgbClr val="2E75B6"/>
                </a:solidFill>
                <a:latin typeface="+mj-lt"/>
              </a:rPr>
              <a:t>출석 체크</a:t>
            </a:r>
            <a:r>
              <a:rPr lang="en-US" altLang="ko-KR" sz="1600" dirty="0" smtClean="0">
                <a:solidFill>
                  <a:srgbClr val="2E75B6"/>
                </a:solidFill>
                <a:latin typeface="+mj-lt"/>
              </a:rPr>
              <a:t>, </a:t>
            </a:r>
            <a:r>
              <a:rPr lang="ko-KR" altLang="en-US" sz="1600" dirty="0" smtClean="0">
                <a:solidFill>
                  <a:srgbClr val="2E75B6"/>
                </a:solidFill>
                <a:latin typeface="+mj-lt"/>
              </a:rPr>
              <a:t>과제 체크</a:t>
            </a:r>
            <a:r>
              <a:rPr lang="en-US" altLang="ko-KR" sz="1600" dirty="0" smtClean="0">
                <a:solidFill>
                  <a:srgbClr val="2E75B6"/>
                </a:solidFill>
                <a:latin typeface="+mj-lt"/>
              </a:rPr>
              <a:t>, </a:t>
            </a:r>
            <a:r>
              <a:rPr lang="ko-KR" altLang="en-US" sz="1600" dirty="0" err="1" smtClean="0">
                <a:solidFill>
                  <a:srgbClr val="2E75B6"/>
                </a:solidFill>
                <a:latin typeface="+mj-lt"/>
              </a:rPr>
              <a:t>디파짓</a:t>
            </a:r>
            <a:r>
              <a:rPr lang="ko-KR" altLang="en-US" sz="1600" dirty="0" smtClean="0">
                <a:solidFill>
                  <a:srgbClr val="2E75B6"/>
                </a:solidFill>
                <a:latin typeface="+mj-lt"/>
              </a:rPr>
              <a:t> 체크</a:t>
            </a:r>
            <a:r>
              <a:rPr lang="en-US" altLang="ko-KR" sz="1600" dirty="0" smtClean="0">
                <a:solidFill>
                  <a:srgbClr val="2E75B6"/>
                </a:solidFill>
                <a:latin typeface="+mj-lt"/>
              </a:rPr>
              <a:t>, </a:t>
            </a:r>
            <a:r>
              <a:rPr lang="ko-KR" altLang="en-US" sz="1600" dirty="0" smtClean="0">
                <a:solidFill>
                  <a:srgbClr val="2E75B6"/>
                </a:solidFill>
                <a:latin typeface="+mj-lt"/>
              </a:rPr>
              <a:t>공금 관리</a:t>
            </a:r>
            <a:r>
              <a:rPr lang="en-US" altLang="ko-KR" sz="1600" dirty="0" smtClean="0">
                <a:solidFill>
                  <a:srgbClr val="2E75B6"/>
                </a:solidFill>
                <a:latin typeface="+mj-lt"/>
              </a:rPr>
              <a:t>)</a:t>
            </a:r>
            <a:endParaRPr lang="en-US" altLang="ko-KR" sz="1600" dirty="0">
              <a:solidFill>
                <a:srgbClr val="2E75B6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26730" y="6579489"/>
            <a:ext cx="2299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JASMIN, Android App Project 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6354376"/>
            <a:ext cx="9144000" cy="5406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/>
          <p:cNvSpPr txBox="1"/>
          <p:nvPr/>
        </p:nvSpPr>
        <p:spPr>
          <a:xfrm>
            <a:off x="5857884" y="644005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FFFF"/>
                </a:solidFill>
                <a:latin typeface="+mj-lt"/>
                <a:ea typeface="Microsoft JhengHei UI Light" panose="020B0304030504040204" pitchFamily="50" charset="-127"/>
                <a:cs typeface="Microsoft JhengHei UI Light" panose="020B0304030504040204" pitchFamily="50" charset="-127"/>
              </a:rPr>
              <a:t>Android App Project JASMIN</a:t>
            </a:r>
            <a:endParaRPr lang="ko-KR" altLang="en-US" dirty="0">
              <a:solidFill>
                <a:srgbClr val="FFFFFF"/>
              </a:solidFill>
              <a:latin typeface="+mj-lt"/>
              <a:ea typeface="Microsoft JhengHei UI Light" panose="020B0304030504040204" pitchFamily="50" charset="-127"/>
              <a:cs typeface="Microsoft JhengHei UI Light" panose="020B03040305040402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85720" y="357166"/>
            <a:ext cx="3926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</a:rPr>
              <a:t>개발 환경 및 일정</a:t>
            </a:r>
            <a:endParaRPr lang="en-US" altLang="ko-KR" sz="4000" dirty="0" smtClean="0">
              <a:solidFill>
                <a:schemeClr val="accent1">
                  <a:lumMod val="75000"/>
                </a:schemeClr>
              </a:solidFill>
              <a:latin typeface="+mj-lt"/>
              <a:ea typeface="나눔바른고딕" panose="020B0603020101020101" pitchFamily="50" charset="-127"/>
            </a:endParaRP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32" y="6389071"/>
            <a:ext cx="313822" cy="420317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500034" y="1883340"/>
            <a:ext cx="3286148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rgbClr val="2E75B6"/>
                </a:solidFill>
                <a:latin typeface="+mj-lt"/>
              </a:rPr>
              <a:t>AWS</a:t>
            </a:r>
          </a:p>
          <a:p>
            <a:r>
              <a:rPr lang="en-US" altLang="ko-KR" sz="2000" b="1" dirty="0" smtClean="0">
                <a:solidFill>
                  <a:srgbClr val="2E75B6"/>
                </a:solidFill>
                <a:latin typeface="+mj-lt"/>
              </a:rPr>
              <a:t>LINUX</a:t>
            </a:r>
          </a:p>
          <a:p>
            <a:r>
              <a:rPr lang="en-US" altLang="ko-KR" sz="2000" b="1" dirty="0" smtClean="0">
                <a:solidFill>
                  <a:srgbClr val="2E75B6"/>
                </a:solidFill>
                <a:latin typeface="+mj-lt"/>
              </a:rPr>
              <a:t>TOMCAT</a:t>
            </a:r>
          </a:p>
          <a:p>
            <a:r>
              <a:rPr lang="en-US" altLang="ko-KR" sz="2000" b="1" dirty="0" smtClean="0">
                <a:solidFill>
                  <a:srgbClr val="2E75B6"/>
                </a:solidFill>
                <a:latin typeface="+mj-lt"/>
              </a:rPr>
              <a:t>MYSQL</a:t>
            </a:r>
          </a:p>
          <a:p>
            <a:r>
              <a:rPr lang="en-US" altLang="ko-KR" sz="2000" b="1" dirty="0" smtClean="0">
                <a:solidFill>
                  <a:srgbClr val="2E75B6"/>
                </a:solidFill>
                <a:latin typeface="+mj-lt"/>
              </a:rPr>
              <a:t>STS</a:t>
            </a:r>
          </a:p>
          <a:p>
            <a:r>
              <a:rPr lang="en-US" altLang="ko-KR" b="1" dirty="0" smtClean="0">
                <a:solidFill>
                  <a:srgbClr val="2E75B6"/>
                </a:solidFill>
                <a:latin typeface="+mj-lt"/>
              </a:rPr>
              <a:t>(SPRING MAVEN MVC)</a:t>
            </a:r>
          </a:p>
          <a:p>
            <a:r>
              <a:rPr lang="en-US" altLang="ko-KR" sz="2000" b="1" dirty="0" smtClean="0">
                <a:solidFill>
                  <a:srgbClr val="2E75B6"/>
                </a:solidFill>
                <a:latin typeface="+mj-lt"/>
              </a:rPr>
              <a:t>ANDROID STUDIO</a:t>
            </a:r>
          </a:p>
          <a:p>
            <a:r>
              <a:rPr lang="en-US" altLang="ko-KR" sz="2000" b="1" dirty="0" smtClean="0">
                <a:solidFill>
                  <a:srgbClr val="2E75B6"/>
                </a:solidFill>
                <a:latin typeface="+mj-lt"/>
              </a:rPr>
              <a:t>JAVA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3714744" y="1633955"/>
            <a:ext cx="4922353" cy="4023276"/>
            <a:chOff x="1033950" y="692696"/>
            <a:chExt cx="4576929" cy="2912391"/>
          </a:xfrm>
        </p:grpSpPr>
        <p:grpSp>
          <p:nvGrpSpPr>
            <p:cNvPr id="49" name="그룹 23"/>
            <p:cNvGrpSpPr/>
            <p:nvPr/>
          </p:nvGrpSpPr>
          <p:grpSpPr>
            <a:xfrm>
              <a:off x="1033950" y="692696"/>
              <a:ext cx="4576929" cy="2912391"/>
              <a:chOff x="826676" y="1716240"/>
              <a:chExt cx="4824536" cy="3777852"/>
            </a:xfrm>
          </p:grpSpPr>
          <p:grpSp>
            <p:nvGrpSpPr>
              <p:cNvPr id="53" name="그룹 136"/>
              <p:cNvGrpSpPr/>
              <p:nvPr/>
            </p:nvGrpSpPr>
            <p:grpSpPr>
              <a:xfrm>
                <a:off x="826676" y="1716240"/>
                <a:ext cx="4824536" cy="3777852"/>
                <a:chOff x="2195736" y="2030493"/>
                <a:chExt cx="4824536" cy="2844002"/>
              </a:xfrm>
            </p:grpSpPr>
            <p:cxnSp>
              <p:nvCxnSpPr>
                <p:cNvPr id="67" name="직선 연결선 66"/>
                <p:cNvCxnSpPr/>
                <p:nvPr/>
              </p:nvCxnSpPr>
              <p:spPr>
                <a:xfrm>
                  <a:off x="2339752" y="2030494"/>
                  <a:ext cx="0" cy="284400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/>
                <p:cNvCxnSpPr/>
                <p:nvPr/>
              </p:nvCxnSpPr>
              <p:spPr>
                <a:xfrm>
                  <a:off x="3203848" y="2030494"/>
                  <a:ext cx="0" cy="284400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/>
                <p:nvPr/>
              </p:nvCxnSpPr>
              <p:spPr>
                <a:xfrm>
                  <a:off x="4139952" y="2030494"/>
                  <a:ext cx="0" cy="284400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/>
                <p:cNvCxnSpPr/>
                <p:nvPr/>
              </p:nvCxnSpPr>
              <p:spPr>
                <a:xfrm>
                  <a:off x="5004048" y="2030493"/>
                  <a:ext cx="0" cy="284400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>
                <a:xfrm>
                  <a:off x="5940152" y="2030493"/>
                  <a:ext cx="0" cy="284400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/>
                <p:nvPr/>
              </p:nvCxnSpPr>
              <p:spPr>
                <a:xfrm>
                  <a:off x="6804248" y="2030493"/>
                  <a:ext cx="0" cy="284400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/>
                <p:cNvCxnSpPr/>
                <p:nvPr/>
              </p:nvCxnSpPr>
              <p:spPr>
                <a:xfrm flipH="1">
                  <a:off x="2195736" y="2780928"/>
                  <a:ext cx="4824536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/>
                <p:cNvCxnSpPr/>
                <p:nvPr/>
              </p:nvCxnSpPr>
              <p:spPr>
                <a:xfrm flipH="1">
                  <a:off x="2195736" y="3501008"/>
                  <a:ext cx="4824536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/>
                <p:cNvCxnSpPr/>
                <p:nvPr/>
              </p:nvCxnSpPr>
              <p:spPr>
                <a:xfrm flipH="1">
                  <a:off x="2195736" y="4221088"/>
                  <a:ext cx="4824536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그룹 131"/>
              <p:cNvGrpSpPr/>
              <p:nvPr/>
            </p:nvGrpSpPr>
            <p:grpSpPr>
              <a:xfrm>
                <a:off x="1240054" y="4366259"/>
                <a:ext cx="4240504" cy="369294"/>
                <a:chOff x="1955265" y="4465053"/>
                <a:chExt cx="3192288" cy="278010"/>
              </a:xfrm>
            </p:grpSpPr>
            <p:sp>
              <p:nvSpPr>
                <p:cNvPr id="64" name="TextBox 25"/>
                <p:cNvSpPr txBox="1">
                  <a:spLocks noChangeArrowheads="1"/>
                </p:cNvSpPr>
                <p:nvPr/>
              </p:nvSpPr>
              <p:spPr bwMode="auto">
                <a:xfrm>
                  <a:off x="1955265" y="4503227"/>
                  <a:ext cx="504056" cy="2143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anchor="ctr">
                  <a:spAutoFit/>
                </a:bodyPr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en-US" altLang="ko-KR" sz="10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1WEEK</a:t>
                  </a:r>
                  <a:endParaRPr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</p:txBody>
            </p:sp>
            <p:sp>
              <p:nvSpPr>
                <p:cNvPr id="65" name="TextBox 25"/>
                <p:cNvSpPr txBox="1">
                  <a:spLocks noChangeArrowheads="1"/>
                </p:cNvSpPr>
                <p:nvPr/>
              </p:nvSpPr>
              <p:spPr bwMode="auto">
                <a:xfrm>
                  <a:off x="2663549" y="4465053"/>
                  <a:ext cx="504056" cy="2780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anchor="ctr">
                  <a:spAutoFit/>
                </a:bodyPr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2</a:t>
                  </a:r>
                  <a:r>
                    <a:rPr lang="en-US" altLang="ko-KR" sz="10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WEEK</a:t>
                  </a:r>
                  <a:endParaRPr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</p:txBody>
            </p:sp>
            <p:sp>
              <p:nvSpPr>
                <p:cNvPr id="66" name="TextBox 25"/>
                <p:cNvSpPr txBox="1">
                  <a:spLocks noChangeArrowheads="1"/>
                </p:cNvSpPr>
                <p:nvPr/>
              </p:nvSpPr>
              <p:spPr bwMode="auto">
                <a:xfrm>
                  <a:off x="4643497" y="4515555"/>
                  <a:ext cx="504056" cy="1944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anchor="ctr">
                  <a:spAutoFit/>
                </a:bodyPr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en-US" altLang="ko-KR" sz="10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8WEEK</a:t>
                  </a:r>
                  <a:endParaRPr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</p:txBody>
            </p:sp>
          </p:grpSp>
          <p:cxnSp>
            <p:nvCxnSpPr>
              <p:cNvPr id="55" name="직선 연결선 54"/>
              <p:cNvCxnSpPr/>
              <p:nvPr/>
            </p:nvCxnSpPr>
            <p:spPr>
              <a:xfrm>
                <a:off x="1015379" y="2286777"/>
                <a:ext cx="1234961" cy="0"/>
              </a:xfrm>
              <a:prstGeom prst="line">
                <a:avLst/>
              </a:prstGeom>
              <a:ln w="25400" cap="flat">
                <a:solidFill>
                  <a:schemeClr val="accent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1800201" y="3225900"/>
                <a:ext cx="1152616" cy="1491"/>
              </a:xfrm>
              <a:prstGeom prst="line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2768131" y="3695461"/>
                <a:ext cx="1411384" cy="0"/>
              </a:xfrm>
              <a:prstGeom prst="line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/>
              <p:cNvSpPr txBox="1"/>
              <p:nvPr/>
            </p:nvSpPr>
            <p:spPr>
              <a:xfrm>
                <a:off x="1648255" y="2387042"/>
                <a:ext cx="1639022" cy="289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latin typeface="HY강B" pitchFamily="18" charset="-127"/>
                    <a:ea typeface="HY강B" pitchFamily="18" charset="-127"/>
                  </a:rPr>
                  <a:t>2. </a:t>
                </a:r>
                <a:r>
                  <a:rPr lang="ko-KR" altLang="en-US" sz="1400" dirty="0" smtClean="0">
                    <a:latin typeface="HY강B" pitchFamily="18" charset="-127"/>
                    <a:ea typeface="HY강B" pitchFamily="18" charset="-127"/>
                  </a:rPr>
                  <a:t>스토리보드 작성</a:t>
                </a:r>
                <a:endParaRPr lang="ko-KR" altLang="en-US" sz="1200" dirty="0">
                  <a:latin typeface="HY강B" pitchFamily="18" charset="-127"/>
                  <a:ea typeface="HY강B" pitchFamily="18" charset="-127"/>
                </a:endParaRPr>
              </a:p>
            </p:txBody>
          </p:sp>
          <p:cxnSp>
            <p:nvCxnSpPr>
              <p:cNvPr id="60" name="직선 연결선 59"/>
              <p:cNvCxnSpPr/>
              <p:nvPr/>
            </p:nvCxnSpPr>
            <p:spPr>
              <a:xfrm>
                <a:off x="4382619" y="3695461"/>
                <a:ext cx="1058538" cy="0"/>
              </a:xfrm>
              <a:prstGeom prst="line">
                <a:avLst/>
              </a:prstGeom>
              <a:ln w="25400">
                <a:solidFill>
                  <a:schemeClr val="accent5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/>
            <p:cNvSpPr txBox="1"/>
            <p:nvPr/>
          </p:nvSpPr>
          <p:spPr>
            <a:xfrm>
              <a:off x="2227768" y="1582002"/>
              <a:ext cx="1788914" cy="222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HY강B" pitchFamily="18" charset="-127"/>
                  <a:ea typeface="HY강B" pitchFamily="18" charset="-127"/>
                </a:rPr>
                <a:t>3. AWS</a:t>
              </a:r>
              <a:r>
                <a:rPr lang="ko-KR" altLang="en-US" sz="1400" dirty="0" smtClean="0">
                  <a:latin typeface="HY강B" pitchFamily="18" charset="-127"/>
                  <a:ea typeface="HY강B" pitchFamily="18" charset="-127"/>
                </a:rPr>
                <a:t>서버 환경 구축</a:t>
              </a:r>
              <a:endParaRPr lang="ko-KR" altLang="en-US" sz="1400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875765" y="1943993"/>
              <a:ext cx="1329836" cy="222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HY강B" pitchFamily="18" charset="-127"/>
                  <a:ea typeface="HY강B" pitchFamily="18" charset="-127"/>
                </a:rPr>
                <a:t>4.DB&amp;</a:t>
              </a:r>
              <a:r>
                <a:rPr lang="ko-KR" altLang="en-US" sz="1400" dirty="0" smtClean="0">
                  <a:latin typeface="HY강B" pitchFamily="18" charset="-127"/>
                  <a:ea typeface="HY강B" pitchFamily="18" charset="-127"/>
                </a:rPr>
                <a:t>통신 개발</a:t>
              </a:r>
              <a:endParaRPr lang="ko-KR" altLang="en-US" sz="1400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149114" y="744409"/>
              <a:ext cx="1959548" cy="378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/>
              <a:r>
                <a:rPr lang="en-US" altLang="ko-KR" sz="1400" dirty="0" smtClean="0">
                  <a:latin typeface="HY강B" pitchFamily="18" charset="-127"/>
                  <a:ea typeface="HY강B" pitchFamily="18" charset="-127"/>
                </a:rPr>
                <a:t>1. </a:t>
              </a:r>
              <a:r>
                <a:rPr lang="ko-KR" altLang="en-US" sz="1400" dirty="0" smtClean="0">
                  <a:latin typeface="HY강B" pitchFamily="18" charset="-127"/>
                  <a:ea typeface="HY강B" pitchFamily="18" charset="-127"/>
                </a:rPr>
                <a:t>기획 및 </a:t>
              </a:r>
              <a:endParaRPr lang="en-US" altLang="ko-KR" sz="1400" dirty="0" smtClean="0">
                <a:latin typeface="HY강B" pitchFamily="18" charset="-127"/>
                <a:ea typeface="HY강B" pitchFamily="18" charset="-127"/>
              </a:endParaRPr>
            </a:p>
            <a:p>
              <a:pPr marL="342900" indent="-342900" algn="ctr"/>
              <a:r>
                <a:rPr lang="ko-KR" altLang="en-US" sz="1400" dirty="0" smtClean="0">
                  <a:latin typeface="HY강B" pitchFamily="18" charset="-127"/>
                  <a:ea typeface="HY강B" pitchFamily="18" charset="-127"/>
                </a:rPr>
                <a:t> 요구사항 명세서 작성</a:t>
              </a:r>
              <a:endParaRPr lang="ko-KR" altLang="en-US" sz="1400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77" name="직선 연결선 76"/>
          <p:cNvCxnSpPr/>
          <p:nvPr/>
        </p:nvCxnSpPr>
        <p:spPr>
          <a:xfrm>
            <a:off x="4650307" y="2670184"/>
            <a:ext cx="1080000" cy="0"/>
          </a:xfrm>
          <a:prstGeom prst="line">
            <a:avLst/>
          </a:prstGeom>
          <a:ln w="25400" cap="flat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25"/>
          <p:cNvSpPr txBox="1">
            <a:spLocks noChangeArrowheads="1"/>
          </p:cNvSpPr>
          <p:nvPr/>
        </p:nvSpPr>
        <p:spPr bwMode="auto">
          <a:xfrm>
            <a:off x="6103436" y="4500570"/>
            <a:ext cx="683142" cy="27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3WEEK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5793315" y="4241819"/>
            <a:ext cx="2700000" cy="1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235348" y="3862605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5.</a:t>
            </a:r>
            <a:r>
              <a:rPr lang="ko-KR" altLang="en-US" sz="1400" dirty="0" err="1" smtClean="0">
                <a:latin typeface="HY강B" pitchFamily="18" charset="-127"/>
                <a:ea typeface="HY강B" pitchFamily="18" charset="-127"/>
              </a:rPr>
              <a:t>안드로이드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 개발</a:t>
            </a:r>
            <a:endParaRPr lang="ko-KR" altLang="en-US" sz="1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441432" y="3362539"/>
            <a:ext cx="92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6.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테스트 </a:t>
            </a:r>
            <a:endParaRPr lang="ko-KR" altLang="en-US" sz="1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857620" y="4904572"/>
            <a:ext cx="5000660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altLang="ko-KR" sz="2000" b="1" dirty="0" smtClean="0">
              <a:solidFill>
                <a:srgbClr val="2E75B6"/>
              </a:solidFill>
              <a:latin typeface="+mj-lt"/>
            </a:endParaRPr>
          </a:p>
          <a:p>
            <a:r>
              <a:rPr lang="en-US" altLang="ko-KR" sz="2000" b="1" dirty="0" smtClean="0">
                <a:solidFill>
                  <a:srgbClr val="2E75B6"/>
                </a:solidFill>
                <a:latin typeface="+mj-lt"/>
              </a:rPr>
              <a:t>* </a:t>
            </a:r>
            <a:r>
              <a:rPr lang="ko-KR" altLang="en-US" sz="2000" b="1" dirty="0" smtClean="0">
                <a:solidFill>
                  <a:srgbClr val="2E75B6"/>
                </a:solidFill>
                <a:latin typeface="+mj-lt"/>
              </a:rPr>
              <a:t>개발 기간 </a:t>
            </a:r>
            <a:r>
              <a:rPr lang="en-US" altLang="ko-KR" sz="2000" b="1" dirty="0" smtClean="0">
                <a:solidFill>
                  <a:srgbClr val="2E75B6"/>
                </a:solidFill>
                <a:latin typeface="+mj-lt"/>
              </a:rPr>
              <a:t>:  2016.05.20 ~ 2016. 07.31</a:t>
            </a:r>
          </a:p>
          <a:p>
            <a:endParaRPr lang="en-US" altLang="ko-KR" sz="2000" b="1" dirty="0" smtClean="0">
              <a:solidFill>
                <a:srgbClr val="2E75B6"/>
              </a:solidFill>
              <a:latin typeface="+mj-lt"/>
            </a:endParaRPr>
          </a:p>
          <a:p>
            <a:pPr>
              <a:buFontTx/>
              <a:buChar char="-"/>
            </a:pPr>
            <a:endParaRPr lang="en-US" altLang="ko-KR" sz="2000" b="1" dirty="0" smtClean="0">
              <a:solidFill>
                <a:srgbClr val="2E75B6"/>
              </a:solidFill>
              <a:latin typeface="+mj-lt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6562574" y="1254502"/>
            <a:ext cx="180020" cy="176064"/>
          </a:xfrm>
          <a:prstGeom prst="ellipse">
            <a:avLst/>
          </a:prstGeom>
          <a:solidFill>
            <a:srgbClr val="72B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7214066" y="1254502"/>
            <a:ext cx="180020" cy="17606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7848458" y="1254502"/>
            <a:ext cx="180020" cy="176064"/>
          </a:xfrm>
          <a:prstGeom prst="ellipse">
            <a:avLst/>
          </a:prstGeom>
          <a:solidFill>
            <a:srgbClr val="549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0" name="TextBox 25"/>
          <p:cNvSpPr txBox="1">
            <a:spLocks noChangeArrowheads="1"/>
          </p:cNvSpPr>
          <p:nvPr/>
        </p:nvSpPr>
        <p:spPr bwMode="auto">
          <a:xfrm>
            <a:off x="6706590" y="1214422"/>
            <a:ext cx="1080120" cy="25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기획</a:t>
            </a:r>
          </a:p>
        </p:txBody>
      </p:sp>
      <p:sp>
        <p:nvSpPr>
          <p:cNvPr id="111" name="TextBox 25"/>
          <p:cNvSpPr txBox="1">
            <a:spLocks noChangeArrowheads="1"/>
          </p:cNvSpPr>
          <p:nvPr/>
        </p:nvSpPr>
        <p:spPr bwMode="auto">
          <a:xfrm>
            <a:off x="7358082" y="1200188"/>
            <a:ext cx="1080120" cy="284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구현 </a:t>
            </a:r>
          </a:p>
        </p:txBody>
      </p:sp>
      <p:sp>
        <p:nvSpPr>
          <p:cNvPr id="112" name="TextBox 25"/>
          <p:cNvSpPr txBox="1">
            <a:spLocks noChangeArrowheads="1"/>
          </p:cNvSpPr>
          <p:nvPr/>
        </p:nvSpPr>
        <p:spPr bwMode="auto">
          <a:xfrm>
            <a:off x="7992474" y="1214422"/>
            <a:ext cx="1080120" cy="25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테스트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26730" y="6579489"/>
            <a:ext cx="2299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JASMIN, Android App Project 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6354376"/>
            <a:ext cx="9144000" cy="5406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/>
          <p:cNvSpPr txBox="1"/>
          <p:nvPr/>
        </p:nvSpPr>
        <p:spPr>
          <a:xfrm>
            <a:off x="5857884" y="644005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FFFF"/>
                </a:solidFill>
                <a:latin typeface="+mj-lt"/>
                <a:ea typeface="Microsoft JhengHei UI Light" panose="020B0304030504040204" pitchFamily="50" charset="-127"/>
                <a:cs typeface="Microsoft JhengHei UI Light" panose="020B0304030504040204" pitchFamily="50" charset="-127"/>
              </a:rPr>
              <a:t>Android App Project JASMIN</a:t>
            </a:r>
            <a:endParaRPr lang="ko-KR" altLang="en-US" dirty="0">
              <a:solidFill>
                <a:srgbClr val="FFFFFF"/>
              </a:solidFill>
              <a:latin typeface="+mj-lt"/>
              <a:ea typeface="Microsoft JhengHei UI Light" panose="020B0304030504040204" pitchFamily="50" charset="-127"/>
              <a:cs typeface="Microsoft JhengHei UI Light" panose="020B03040305040402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85720" y="357166"/>
            <a:ext cx="2650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</a:rPr>
              <a:t>시스템 구조</a:t>
            </a:r>
            <a:endParaRPr lang="en-US" altLang="ko-KR" sz="4000" dirty="0" smtClean="0">
              <a:solidFill>
                <a:schemeClr val="accent1">
                  <a:lumMod val="75000"/>
                </a:schemeClr>
              </a:solidFill>
              <a:latin typeface="+mj-lt"/>
              <a:ea typeface="나눔바른고딕" panose="020B0603020101020101" pitchFamily="50" charset="-127"/>
            </a:endParaRP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32" y="6389071"/>
            <a:ext cx="313822" cy="420317"/>
          </a:xfrm>
          <a:prstGeom prst="rect">
            <a:avLst/>
          </a:prstGeom>
        </p:spPr>
      </p:pic>
      <p:grpSp>
        <p:nvGrpSpPr>
          <p:cNvPr id="129" name="그룹 41"/>
          <p:cNvGrpSpPr/>
          <p:nvPr/>
        </p:nvGrpSpPr>
        <p:grpSpPr>
          <a:xfrm>
            <a:off x="1048459" y="1571613"/>
            <a:ext cx="7358114" cy="4286279"/>
            <a:chOff x="500034" y="1451811"/>
            <a:chExt cx="8279355" cy="4502911"/>
          </a:xfrm>
        </p:grpSpPr>
        <p:sp>
          <p:nvSpPr>
            <p:cNvPr id="130" name="직사각형 129"/>
            <p:cNvSpPr/>
            <p:nvPr/>
          </p:nvSpPr>
          <p:spPr>
            <a:xfrm>
              <a:off x="2865564" y="1451811"/>
              <a:ext cx="5913825" cy="4502911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500034" y="2490943"/>
              <a:ext cx="1034919" cy="3600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View</a:t>
              </a:r>
              <a:endPara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32" name="원통 131"/>
            <p:cNvSpPr/>
            <p:nvPr/>
          </p:nvSpPr>
          <p:spPr>
            <a:xfrm>
              <a:off x="7036952" y="3530077"/>
              <a:ext cx="1368152" cy="1291001"/>
            </a:xfrm>
            <a:prstGeom prst="can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DB</a:t>
              </a: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133" name="직사각형 132"/>
          <p:cNvSpPr/>
          <p:nvPr/>
        </p:nvSpPr>
        <p:spPr>
          <a:xfrm>
            <a:off x="3548788" y="2500306"/>
            <a:ext cx="2102318" cy="30993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/>
          <p:cNvSpPr/>
          <p:nvPr/>
        </p:nvSpPr>
        <p:spPr>
          <a:xfrm>
            <a:off x="3834540" y="2571744"/>
            <a:ext cx="1576739" cy="782641"/>
          </a:xfrm>
          <a:prstGeom prst="ellipse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Controller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38" name="직선 화살표 연결선 137"/>
          <p:cNvCxnSpPr/>
          <p:nvPr/>
        </p:nvCxnSpPr>
        <p:spPr>
          <a:xfrm rot="5400000" flipH="1" flipV="1">
            <a:off x="4752578" y="3775598"/>
            <a:ext cx="22042" cy="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2" name="그림 1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86" y="3143249"/>
            <a:ext cx="2110138" cy="2072976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308" y="2786058"/>
            <a:ext cx="1951906" cy="659428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788" y="1712686"/>
            <a:ext cx="2110168" cy="671230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788" y="785794"/>
            <a:ext cx="2373941" cy="659428"/>
          </a:xfrm>
          <a:prstGeom prst="rect">
            <a:avLst/>
          </a:prstGeom>
        </p:spPr>
      </p:pic>
      <p:cxnSp>
        <p:nvCxnSpPr>
          <p:cNvPr id="146" name="직선 화살표 연결선 145"/>
          <p:cNvCxnSpPr/>
          <p:nvPr/>
        </p:nvCxnSpPr>
        <p:spPr>
          <a:xfrm>
            <a:off x="2357422" y="4000504"/>
            <a:ext cx="1290869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그림 1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2" t="26365" r="30043" b="31452"/>
          <a:stretch>
            <a:fillRect/>
          </a:stretch>
        </p:blipFill>
        <p:spPr>
          <a:xfrm>
            <a:off x="6500826" y="857232"/>
            <a:ext cx="1785950" cy="571504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2428860" y="3500438"/>
            <a:ext cx="91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JSON</a:t>
            </a:r>
            <a:endParaRPr lang="ko-KR" altLang="en-US" dirty="0"/>
          </a:p>
        </p:txBody>
      </p:sp>
      <p:cxnSp>
        <p:nvCxnSpPr>
          <p:cNvPr id="151" name="직선 화살표 연결선 150"/>
          <p:cNvCxnSpPr/>
          <p:nvPr/>
        </p:nvCxnSpPr>
        <p:spPr>
          <a:xfrm rot="5400000" flipH="1" flipV="1">
            <a:off x="4752578" y="4918606"/>
            <a:ext cx="22042" cy="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타원 134"/>
          <p:cNvSpPr/>
          <p:nvPr/>
        </p:nvSpPr>
        <p:spPr>
          <a:xfrm>
            <a:off x="3834540" y="4714884"/>
            <a:ext cx="1576739" cy="782641"/>
          </a:xfrm>
          <a:prstGeom prst="ellipse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DAO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3834540" y="3643314"/>
            <a:ext cx="1576739" cy="782641"/>
          </a:xfrm>
          <a:prstGeom prst="ellipse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Service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81" name="직선 화살표 연결선 180"/>
          <p:cNvCxnSpPr/>
          <p:nvPr/>
        </p:nvCxnSpPr>
        <p:spPr>
          <a:xfrm rot="5400000">
            <a:off x="4250529" y="3536157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/>
          <p:nvPr/>
        </p:nvCxnSpPr>
        <p:spPr>
          <a:xfrm rot="5400000">
            <a:off x="4251323" y="4606933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 rot="5400000" flipH="1" flipV="1">
            <a:off x="4536281" y="3536157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/>
          <p:nvPr/>
        </p:nvCxnSpPr>
        <p:spPr>
          <a:xfrm rot="5400000" flipH="1" flipV="1">
            <a:off x="4537075" y="4606933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꺾인 연결선 192"/>
          <p:cNvCxnSpPr/>
          <p:nvPr/>
        </p:nvCxnSpPr>
        <p:spPr>
          <a:xfrm flipV="1">
            <a:off x="5786446" y="4214818"/>
            <a:ext cx="1000132" cy="785818"/>
          </a:xfrm>
          <a:prstGeom prst="bentConnector3">
            <a:avLst>
              <a:gd name="adj1" fmla="val 44921"/>
            </a:avLst>
          </a:prstGeom>
          <a:ln w="28575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 195"/>
          <p:cNvCxnSpPr/>
          <p:nvPr/>
        </p:nvCxnSpPr>
        <p:spPr>
          <a:xfrm rot="10800000" flipV="1">
            <a:off x="5786446" y="4357693"/>
            <a:ext cx="928694" cy="857256"/>
          </a:xfrm>
          <a:prstGeom prst="bentConnector3">
            <a:avLst>
              <a:gd name="adj1" fmla="val 29487"/>
            </a:avLst>
          </a:prstGeom>
          <a:ln w="28575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26730" y="6579489"/>
            <a:ext cx="2299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JASMIN, Android App Project 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6354376"/>
            <a:ext cx="9144000" cy="5406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/>
          <p:cNvSpPr txBox="1"/>
          <p:nvPr/>
        </p:nvSpPr>
        <p:spPr>
          <a:xfrm>
            <a:off x="5857884" y="644005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FFFF"/>
                </a:solidFill>
                <a:latin typeface="+mj-lt"/>
                <a:ea typeface="Microsoft JhengHei UI Light" panose="020B0304030504040204" pitchFamily="50" charset="-127"/>
                <a:cs typeface="Microsoft JhengHei UI Light" panose="020B0304030504040204" pitchFamily="50" charset="-127"/>
              </a:rPr>
              <a:t>Android App Project JASMIN</a:t>
            </a:r>
            <a:endParaRPr lang="ko-KR" altLang="en-US" dirty="0">
              <a:solidFill>
                <a:srgbClr val="FFFFFF"/>
              </a:solidFill>
              <a:latin typeface="+mj-lt"/>
              <a:ea typeface="Microsoft JhengHei UI Light" panose="020B0304030504040204" pitchFamily="50" charset="-127"/>
              <a:cs typeface="Microsoft JhengHei UI Light" panose="020B0304030504040204" pitchFamily="50" charset="-127"/>
            </a:endParaRP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32" y="6389071"/>
            <a:ext cx="313822" cy="42031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5720" y="357166"/>
            <a:ext cx="3425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</a:rPr>
              <a:t>기획</a:t>
            </a:r>
            <a:r>
              <a:rPr lang="en-US" altLang="ko-KR" sz="4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</a:rPr>
              <a:t>Storyboard 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</a:rPr>
              <a:t>이미지</a:t>
            </a:r>
            <a:endParaRPr lang="en-US" altLang="ko-KR" sz="2000" dirty="0" smtClean="0">
              <a:solidFill>
                <a:schemeClr val="accent1">
                  <a:lumMod val="75000"/>
                </a:schemeClr>
              </a:solidFill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8596" y="5243468"/>
            <a:ext cx="578647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2E75B6"/>
                </a:solidFill>
                <a:latin typeface="+mj-lt"/>
              </a:rPr>
              <a:t>※ 60</a:t>
            </a:r>
            <a:r>
              <a:rPr lang="ko-KR" altLang="en-US" sz="2000" dirty="0" smtClean="0">
                <a:solidFill>
                  <a:srgbClr val="2E75B6"/>
                </a:solidFill>
                <a:latin typeface="+mj-lt"/>
              </a:rPr>
              <a:t>페이지의 </a:t>
            </a:r>
            <a:r>
              <a:rPr lang="en-US" altLang="ko-KR" sz="2000" dirty="0" smtClean="0">
                <a:solidFill>
                  <a:srgbClr val="2E75B6"/>
                </a:solidFill>
                <a:latin typeface="+mj-lt"/>
              </a:rPr>
              <a:t>Storyboard</a:t>
            </a:r>
            <a:r>
              <a:rPr lang="ko-KR" altLang="en-US" sz="2000" dirty="0" smtClean="0">
                <a:solidFill>
                  <a:srgbClr val="2E75B6"/>
                </a:solidFill>
                <a:latin typeface="+mj-lt"/>
              </a:rPr>
              <a:t>작성</a:t>
            </a:r>
            <a:endParaRPr lang="en-US" altLang="ko-KR" sz="2000" dirty="0" smtClean="0">
              <a:solidFill>
                <a:srgbClr val="2E75B6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288" y="1268760"/>
            <a:ext cx="9172575" cy="36195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26730" y="6579489"/>
            <a:ext cx="2299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JASMIN, Android App Project 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6354376"/>
            <a:ext cx="9144000" cy="5406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/>
          <p:cNvSpPr txBox="1"/>
          <p:nvPr/>
        </p:nvSpPr>
        <p:spPr>
          <a:xfrm>
            <a:off x="5857884" y="644005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FFFF"/>
                </a:solidFill>
                <a:latin typeface="+mj-lt"/>
                <a:ea typeface="Microsoft JhengHei UI Light" panose="020B0304030504040204" pitchFamily="50" charset="-127"/>
                <a:cs typeface="Microsoft JhengHei UI Light" panose="020B0304030504040204" pitchFamily="50" charset="-127"/>
              </a:rPr>
              <a:t>Android App Project JASMIN</a:t>
            </a:r>
            <a:endParaRPr lang="ko-KR" altLang="en-US" dirty="0">
              <a:solidFill>
                <a:srgbClr val="FFFFFF"/>
              </a:solidFill>
              <a:latin typeface="+mj-lt"/>
              <a:ea typeface="Microsoft JhengHei UI Light" panose="020B0304030504040204" pitchFamily="50" charset="-127"/>
              <a:cs typeface="Microsoft JhengHei UI Light" panose="020B0304030504040204" pitchFamily="50" charset="-127"/>
            </a:endParaRP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32" y="6389071"/>
            <a:ext cx="313822" cy="42031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5720" y="357166"/>
            <a:ext cx="306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</a:rPr>
              <a:t>결과 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</a:rPr>
              <a:t>화면 </a:t>
            </a:r>
            <a:r>
              <a:rPr lang="ko-KR" altLang="en-U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</a:rPr>
              <a:t>캡처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</a:rPr>
              <a:t> 이미지</a:t>
            </a:r>
            <a:endParaRPr lang="en-US" altLang="ko-KR" sz="4000" dirty="0" smtClean="0">
              <a:solidFill>
                <a:schemeClr val="accent1">
                  <a:lumMod val="75000"/>
                </a:schemeClr>
              </a:solidFill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7158" y="5072074"/>
            <a:ext cx="86439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2E75B6"/>
                </a:solidFill>
                <a:latin typeface="+mj-lt"/>
              </a:rPr>
              <a:t>&lt;</a:t>
            </a:r>
            <a:r>
              <a:rPr lang="ko-KR" altLang="en-US" dirty="0" err="1" smtClean="0">
                <a:solidFill>
                  <a:srgbClr val="2E75B6"/>
                </a:solidFill>
                <a:latin typeface="+mj-lt"/>
              </a:rPr>
              <a:t>인트로</a:t>
            </a:r>
            <a:r>
              <a:rPr lang="ko-KR" altLang="en-US" dirty="0" smtClean="0">
                <a:solidFill>
                  <a:srgbClr val="2E75B6"/>
                </a:solidFill>
                <a:latin typeface="+mj-lt"/>
              </a:rPr>
              <a:t> 화면</a:t>
            </a:r>
            <a:r>
              <a:rPr lang="en-US" altLang="ko-KR" dirty="0" smtClean="0">
                <a:solidFill>
                  <a:srgbClr val="2E75B6"/>
                </a:solidFill>
                <a:latin typeface="+mj-lt"/>
              </a:rPr>
              <a:t>&gt;      &lt;</a:t>
            </a:r>
            <a:r>
              <a:rPr lang="ko-KR" altLang="en-US" dirty="0" smtClean="0">
                <a:solidFill>
                  <a:srgbClr val="2E75B6"/>
                </a:solidFill>
                <a:latin typeface="+mj-lt"/>
              </a:rPr>
              <a:t>가입 </a:t>
            </a:r>
            <a:r>
              <a:rPr lang="ko-KR" altLang="en-US" dirty="0" err="1" smtClean="0">
                <a:solidFill>
                  <a:srgbClr val="2E75B6"/>
                </a:solidFill>
                <a:latin typeface="+mj-lt"/>
              </a:rPr>
              <a:t>스터디</a:t>
            </a:r>
            <a:r>
              <a:rPr lang="ko-KR" altLang="en-US" dirty="0" smtClean="0">
                <a:solidFill>
                  <a:srgbClr val="2E75B6"/>
                </a:solidFill>
                <a:latin typeface="+mj-lt"/>
              </a:rPr>
              <a:t> 목록</a:t>
            </a:r>
            <a:r>
              <a:rPr lang="en-US" altLang="ko-KR" dirty="0" smtClean="0">
                <a:solidFill>
                  <a:srgbClr val="2E75B6"/>
                </a:solidFill>
                <a:latin typeface="+mj-lt"/>
              </a:rPr>
              <a:t>&gt;   &lt;</a:t>
            </a:r>
            <a:r>
              <a:rPr lang="ko-KR" altLang="en-US" dirty="0" err="1" smtClean="0">
                <a:solidFill>
                  <a:srgbClr val="2E75B6"/>
                </a:solidFill>
                <a:latin typeface="+mj-lt"/>
              </a:rPr>
              <a:t>스터디</a:t>
            </a:r>
            <a:r>
              <a:rPr lang="ko-KR" altLang="en-US" dirty="0" smtClean="0">
                <a:solidFill>
                  <a:srgbClr val="2E75B6"/>
                </a:solidFill>
                <a:latin typeface="+mj-lt"/>
              </a:rPr>
              <a:t> 게시판</a:t>
            </a:r>
            <a:r>
              <a:rPr lang="en-US" altLang="ko-KR" dirty="0" smtClean="0">
                <a:solidFill>
                  <a:srgbClr val="2E75B6"/>
                </a:solidFill>
                <a:latin typeface="+mj-lt"/>
              </a:rPr>
              <a:t>&gt;      &lt;</a:t>
            </a:r>
            <a:r>
              <a:rPr lang="ko-KR" altLang="en-US" dirty="0" smtClean="0">
                <a:solidFill>
                  <a:srgbClr val="2E75B6"/>
                </a:solidFill>
                <a:latin typeface="+mj-lt"/>
              </a:rPr>
              <a:t>출석체크 화면</a:t>
            </a:r>
            <a:r>
              <a:rPr lang="en-US" altLang="ko-KR" dirty="0" smtClean="0">
                <a:solidFill>
                  <a:srgbClr val="2E75B6"/>
                </a:solidFill>
                <a:latin typeface="+mj-lt"/>
              </a:rPr>
              <a:t>&gt;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282" y="5786454"/>
            <a:ext cx="86439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2E75B6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5" y="1225474"/>
            <a:ext cx="9020205" cy="364801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26730" y="6579489"/>
            <a:ext cx="2299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JASMIN, Android App Project 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6354376"/>
            <a:ext cx="9144000" cy="5406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/>
          <p:cNvSpPr txBox="1"/>
          <p:nvPr/>
        </p:nvSpPr>
        <p:spPr>
          <a:xfrm>
            <a:off x="5857884" y="644005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FFFF"/>
                </a:solidFill>
                <a:latin typeface="+mj-lt"/>
                <a:ea typeface="Microsoft JhengHei UI Light" panose="020B0304030504040204" pitchFamily="50" charset="-127"/>
                <a:cs typeface="Microsoft JhengHei UI Light" panose="020B0304030504040204" pitchFamily="50" charset="-127"/>
              </a:rPr>
              <a:t>Android App Project JASMIN</a:t>
            </a:r>
            <a:endParaRPr lang="ko-KR" altLang="en-US" dirty="0">
              <a:solidFill>
                <a:srgbClr val="FFFFFF"/>
              </a:solidFill>
              <a:latin typeface="+mj-lt"/>
              <a:ea typeface="Microsoft JhengHei UI Light" panose="020B0304030504040204" pitchFamily="50" charset="-127"/>
              <a:cs typeface="Microsoft JhengHei UI Light" panose="020B03040305040402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85720" y="357166"/>
            <a:ext cx="2643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</a:rPr>
              <a:t>설계</a:t>
            </a:r>
            <a:r>
              <a:rPr lang="en-US" altLang="ko-KR" sz="4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</a:rPr>
              <a:t>ER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</a:rPr>
              <a:t>Diagram</a:t>
            </a: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32" y="6389071"/>
            <a:ext cx="313822" cy="42031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57158" y="5429264"/>
            <a:ext cx="8572528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rgbClr val="2E75B6"/>
                </a:solidFill>
                <a:latin typeface="+mj-lt"/>
              </a:rPr>
              <a:t>※ TABLE : </a:t>
            </a:r>
            <a:r>
              <a:rPr lang="en-US" altLang="ko-KR" sz="2000" dirty="0" smtClean="0">
                <a:solidFill>
                  <a:srgbClr val="2E75B6"/>
                </a:solidFill>
                <a:latin typeface="+mj-lt"/>
              </a:rPr>
              <a:t>USER</a:t>
            </a:r>
            <a:r>
              <a:rPr lang="en-US" altLang="ko-KR" sz="2000" dirty="0" smtClean="0">
                <a:solidFill>
                  <a:srgbClr val="2E75B6"/>
                </a:solidFill>
              </a:rPr>
              <a:t>_TB</a:t>
            </a:r>
            <a:r>
              <a:rPr lang="en-US" altLang="ko-KR" sz="2000" dirty="0" smtClean="0">
                <a:solidFill>
                  <a:srgbClr val="2E75B6"/>
                </a:solidFill>
                <a:latin typeface="+mj-lt"/>
              </a:rPr>
              <a:t>, STUDY</a:t>
            </a:r>
            <a:r>
              <a:rPr lang="en-US" altLang="ko-KR" sz="2000" dirty="0" smtClean="0">
                <a:solidFill>
                  <a:srgbClr val="2E75B6"/>
                </a:solidFill>
              </a:rPr>
              <a:t>_TB</a:t>
            </a:r>
            <a:r>
              <a:rPr lang="en-US" altLang="ko-KR" sz="2000" dirty="0" smtClean="0">
                <a:solidFill>
                  <a:srgbClr val="2E75B6"/>
                </a:solidFill>
                <a:latin typeface="+mj-lt"/>
              </a:rPr>
              <a:t>, STUDY_MEMBER_TBMONEY, </a:t>
            </a:r>
          </a:p>
          <a:p>
            <a:r>
              <a:rPr lang="en-US" altLang="ko-KR" sz="2000" dirty="0" smtClean="0">
                <a:solidFill>
                  <a:srgbClr val="2E75B6"/>
                </a:solidFill>
                <a:latin typeface="+mj-lt"/>
              </a:rPr>
              <a:t>              POST</a:t>
            </a:r>
            <a:r>
              <a:rPr lang="en-US" altLang="ko-KR" sz="2000" dirty="0" smtClean="0">
                <a:solidFill>
                  <a:srgbClr val="2E75B6"/>
                </a:solidFill>
              </a:rPr>
              <a:t>_TB</a:t>
            </a:r>
            <a:r>
              <a:rPr lang="en-US" altLang="ko-KR" sz="2000" dirty="0" smtClean="0">
                <a:solidFill>
                  <a:srgbClr val="2E75B6"/>
                </a:solidFill>
                <a:latin typeface="+mj-lt"/>
              </a:rPr>
              <a:t>, COMMENT</a:t>
            </a:r>
            <a:r>
              <a:rPr lang="en-US" altLang="ko-KR" sz="2000" dirty="0" smtClean="0">
                <a:solidFill>
                  <a:srgbClr val="2E75B6"/>
                </a:solidFill>
              </a:rPr>
              <a:t>_TB</a:t>
            </a:r>
            <a:r>
              <a:rPr lang="en-US" altLang="ko-KR" sz="2000" dirty="0" smtClean="0">
                <a:solidFill>
                  <a:srgbClr val="2E75B6"/>
                </a:solidFill>
                <a:latin typeface="+mj-lt"/>
              </a:rPr>
              <a:t>, HOMEWORK</a:t>
            </a:r>
            <a:r>
              <a:rPr lang="en-US" altLang="ko-KR" sz="2000" dirty="0" smtClean="0">
                <a:solidFill>
                  <a:srgbClr val="2E75B6"/>
                </a:solidFill>
              </a:rPr>
              <a:t>_TB</a:t>
            </a:r>
            <a:r>
              <a:rPr lang="en-US" altLang="ko-KR" sz="2000" dirty="0" smtClean="0">
                <a:solidFill>
                  <a:srgbClr val="2E75B6"/>
                </a:solidFill>
                <a:latin typeface="+mj-lt"/>
              </a:rPr>
              <a:t>, ATTENDANCE…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20" y="1124836"/>
            <a:ext cx="8236024" cy="407363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26730" y="6579489"/>
            <a:ext cx="2299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JASMIN, Android App Project 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6354376"/>
            <a:ext cx="9144000" cy="5406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/>
          <p:cNvSpPr txBox="1"/>
          <p:nvPr/>
        </p:nvSpPr>
        <p:spPr>
          <a:xfrm>
            <a:off x="5857884" y="644005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FFFF"/>
                </a:solidFill>
                <a:latin typeface="+mj-lt"/>
                <a:ea typeface="Microsoft JhengHei UI Light" panose="020B0304030504040204" pitchFamily="50" charset="-127"/>
                <a:cs typeface="Microsoft JhengHei UI Light" panose="020B0304030504040204" pitchFamily="50" charset="-127"/>
              </a:rPr>
              <a:t>Android App Project JASMIN</a:t>
            </a:r>
            <a:endParaRPr lang="ko-KR" altLang="en-US" dirty="0">
              <a:solidFill>
                <a:srgbClr val="FFFFFF"/>
              </a:solidFill>
              <a:latin typeface="+mj-lt"/>
              <a:ea typeface="Microsoft JhengHei UI Light" panose="020B0304030504040204" pitchFamily="50" charset="-127"/>
              <a:cs typeface="Microsoft JhengHei UI Light" panose="020B03040305040402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85720" y="357166"/>
            <a:ext cx="3374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accent1">
                    <a:lumMod val="75000"/>
                  </a:schemeClr>
                </a:solidFill>
                <a:ea typeface="나눔바른고딕" panose="020B0603020101020101" pitchFamily="50" charset="-127"/>
              </a:rPr>
              <a:t>설계 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나눔바른고딕" panose="020B0603020101020101" pitchFamily="50" charset="-127"/>
              </a:rPr>
              <a:t>Use case Diagram</a:t>
            </a: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32" y="6389071"/>
            <a:ext cx="313822" cy="42031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874412" y="5633778"/>
            <a:ext cx="35719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2E75B6"/>
                </a:solidFill>
                <a:latin typeface="+mj-lt"/>
              </a:rPr>
              <a:t>&lt;Use Case of Study Group &gt;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500826" y="5643578"/>
            <a:ext cx="214314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2E75B6"/>
                </a:solidFill>
                <a:latin typeface="+mj-lt"/>
              </a:rPr>
              <a:t>  &lt;User  Level&gt;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88" y="1038421"/>
            <a:ext cx="7924823" cy="42888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28D525440B82C4C8C8E559D4BDE8287" ma:contentTypeVersion="0" ma:contentTypeDescription="새 문서를 만듭니다." ma:contentTypeScope="" ma:versionID="919510133f2ae86e1debdd94492231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d8f6c9257034a6ffde9c3b3e5e5b89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571FF3-9302-46A7-907C-A2750FF0B76B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3A7913D-4047-4125-BE52-DACAE5599D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B4E994-6BC7-43B5-A465-CA4F0A17AF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13274</TotalTime>
  <Words>337</Words>
  <Application>Microsoft Office PowerPoint</Application>
  <PresentationFormat>화면 슬라이드 쇼(4:3)</PresentationFormat>
  <Paragraphs>92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나눔바른고딕</vt:lpstr>
      <vt:lpstr>Arial</vt:lpstr>
      <vt:lpstr>맑은 고딕</vt:lpstr>
      <vt:lpstr>Microsoft JhengHei UI Light</vt:lpstr>
      <vt:lpstr>HY강B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seungcheol Lee</cp:lastModifiedBy>
  <cp:revision>1236</cp:revision>
  <dcterms:created xsi:type="dcterms:W3CDTF">2013-11-20T05:15:01Z</dcterms:created>
  <dcterms:modified xsi:type="dcterms:W3CDTF">2016-11-27T08:06:13Z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0x010100E28D525440B82C4C8C8E559D4BDE8287</vt:lpwstr>
  </property>
</Properties>
</file>